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d0bc6559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2d0bc6559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d05805fee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d05805fee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d155ac50e6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d155ac50e6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cefe50622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cefe50622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d05805fee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d05805fee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d05805fee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d05805fee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d05805fee8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d05805fee8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d05805fee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d05805fee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d05805fee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2d05805fee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d05805fee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d05805fee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d155ac50e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d155ac50e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bf0ba7fce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bf0ba7fce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d05805fee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d05805fee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ccd804c02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ccd804c02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Add dilation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cc14a4c73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cc14a4c73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bf96e8b0a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bf96e8b0a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ccd804c02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ccd804c02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 (Wertheim Lab)" showMasterSp="0">
  <p:cSld name="1_Title Slide (Wertheim Lab)">
    <p:bg>
      <p:bgPr>
        <a:solidFill>
          <a:schemeClr val="dk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text, outdoor, dark, day&#10;&#10;Description automatically generated"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034" y="1143"/>
            <a:ext cx="6861052" cy="5141213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ctrTitle"/>
          </p:nvPr>
        </p:nvSpPr>
        <p:spPr>
          <a:xfrm>
            <a:off x="306977" y="2227173"/>
            <a:ext cx="86085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306978" y="2894785"/>
            <a:ext cx="86082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00"/>
              <a:buChar char="▪"/>
              <a:defRPr>
                <a:solidFill>
                  <a:schemeClr val="lt1"/>
                </a:solidFill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2" type="body"/>
          </p:nvPr>
        </p:nvSpPr>
        <p:spPr>
          <a:xfrm>
            <a:off x="306978" y="3562396"/>
            <a:ext cx="86082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00"/>
              <a:buChar char="▪"/>
              <a:defRPr>
                <a:solidFill>
                  <a:schemeClr val="lt1"/>
                </a:solidFill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 b="0" l="-16667" r="-16666" t="0"/>
          <a:stretch/>
        </p:blipFill>
        <p:spPr>
          <a:xfrm>
            <a:off x="-151487" y="178492"/>
            <a:ext cx="2186427" cy="400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d Chart for Planning">
  <p:cSld name="Quad Chart for Planning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type="title"/>
          </p:nvPr>
        </p:nvSpPr>
        <p:spPr>
          <a:xfrm>
            <a:off x="285751" y="2"/>
            <a:ext cx="85719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1FA3"/>
              </a:buClr>
              <a:buSzPts val="1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4" name="Google Shape;64;p11"/>
          <p:cNvGrpSpPr/>
          <p:nvPr/>
        </p:nvGrpSpPr>
        <p:grpSpPr>
          <a:xfrm>
            <a:off x="971292" y="839189"/>
            <a:ext cx="7200561" cy="3600793"/>
            <a:chOff x="609280" y="945242"/>
            <a:chExt cx="10973120" cy="5492363"/>
          </a:xfrm>
        </p:grpSpPr>
        <p:sp>
          <p:nvSpPr>
            <p:cNvPr id="65" name="Google Shape;65;p11"/>
            <p:cNvSpPr/>
            <p:nvPr/>
          </p:nvSpPr>
          <p:spPr>
            <a:xfrm>
              <a:off x="609280" y="945242"/>
              <a:ext cx="10972800" cy="54864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rgbClr val="A5A5A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6" name="Google Shape;66;p11"/>
            <p:cNvCxnSpPr/>
            <p:nvPr/>
          </p:nvCxnSpPr>
          <p:spPr>
            <a:xfrm>
              <a:off x="609600" y="3694405"/>
              <a:ext cx="10972800" cy="0"/>
            </a:xfrm>
            <a:prstGeom prst="straightConnector1">
              <a:avLst/>
            </a:prstGeom>
            <a:noFill/>
            <a:ln cap="flat" cmpd="sng" w="28575">
              <a:solidFill>
                <a:srgbClr val="A5A5A5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cxnSp>
          <p:nvCxnSpPr>
            <p:cNvPr id="67" name="Google Shape;67;p11"/>
            <p:cNvCxnSpPr/>
            <p:nvPr/>
          </p:nvCxnSpPr>
          <p:spPr>
            <a:xfrm>
              <a:off x="6096000" y="951205"/>
              <a:ext cx="0" cy="5486400"/>
            </a:xfrm>
            <a:prstGeom prst="straightConnector1">
              <a:avLst/>
            </a:prstGeom>
            <a:noFill/>
            <a:ln cap="flat" cmpd="sng" w="28575">
              <a:solidFill>
                <a:srgbClr val="A5A5A5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68" name="Google Shape;68;p11"/>
          <p:cNvSpPr txBox="1"/>
          <p:nvPr/>
        </p:nvSpPr>
        <p:spPr>
          <a:xfrm>
            <a:off x="971098" y="4435671"/>
            <a:ext cx="543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CN" sz="135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LOW</a:t>
            </a:r>
            <a:endParaRPr/>
          </a:p>
        </p:txBody>
      </p:sp>
      <p:sp>
        <p:nvSpPr>
          <p:cNvPr id="69" name="Google Shape;69;p11"/>
          <p:cNvSpPr txBox="1"/>
          <p:nvPr/>
        </p:nvSpPr>
        <p:spPr>
          <a:xfrm>
            <a:off x="7638268" y="4435671"/>
            <a:ext cx="582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CN" sz="135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HIGH</a:t>
            </a:r>
            <a:endParaRPr/>
          </a:p>
        </p:txBody>
      </p:sp>
      <p:sp>
        <p:nvSpPr>
          <p:cNvPr id="70" name="Google Shape;70;p11"/>
          <p:cNvSpPr txBox="1"/>
          <p:nvPr/>
        </p:nvSpPr>
        <p:spPr>
          <a:xfrm rot="-5400000">
            <a:off x="821961" y="744742"/>
            <a:ext cx="4368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CN" sz="135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HIGH</a:t>
            </a:r>
            <a:endParaRPr/>
          </a:p>
        </p:txBody>
      </p:sp>
      <p:sp>
        <p:nvSpPr>
          <p:cNvPr id="71" name="Google Shape;71;p11"/>
          <p:cNvSpPr txBox="1"/>
          <p:nvPr/>
        </p:nvSpPr>
        <p:spPr>
          <a:xfrm rot="-5400000">
            <a:off x="836512" y="3816057"/>
            <a:ext cx="407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CN" sz="135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LOW</a:t>
            </a:r>
            <a:endParaRPr/>
          </a:p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>
            <a:off x="2690322" y="4481334"/>
            <a:ext cx="37626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2286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2" type="body"/>
          </p:nvPr>
        </p:nvSpPr>
        <p:spPr>
          <a:xfrm rot="-5400000">
            <a:off x="-423412" y="2509124"/>
            <a:ext cx="2511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3" type="body"/>
          </p:nvPr>
        </p:nvSpPr>
        <p:spPr>
          <a:xfrm>
            <a:off x="970360" y="835814"/>
            <a:ext cx="3601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sz="135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4" type="body"/>
          </p:nvPr>
        </p:nvSpPr>
        <p:spPr>
          <a:xfrm>
            <a:off x="4560374" y="835814"/>
            <a:ext cx="3601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sz="135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5" type="body"/>
          </p:nvPr>
        </p:nvSpPr>
        <p:spPr>
          <a:xfrm>
            <a:off x="970360" y="4157471"/>
            <a:ext cx="3601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sz="135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6" type="body"/>
          </p:nvPr>
        </p:nvSpPr>
        <p:spPr>
          <a:xfrm>
            <a:off x="4560374" y="4157471"/>
            <a:ext cx="3601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sz="1350"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Layer Stack">
  <p:cSld name="5 Layer Stack">
    <p:bg>
      <p:bgPr>
        <a:solidFill>
          <a:schemeClr val="l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>
            <a:off x="3867334" y="836915"/>
            <a:ext cx="50631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1FA3"/>
              </a:buClr>
              <a:buSzPts val="1800"/>
              <a:buFont typeface="Arial"/>
              <a:buNone/>
              <a:defRPr>
                <a:solidFill>
                  <a:srgbClr val="011FA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/>
          <p:nvPr/>
        </p:nvSpPr>
        <p:spPr>
          <a:xfrm>
            <a:off x="285750" y="2853310"/>
            <a:ext cx="3254400" cy="1213800"/>
          </a:xfrm>
          <a:prstGeom prst="cube">
            <a:avLst>
              <a:gd fmla="val 85739" name="adj"/>
            </a:avLst>
          </a:prstGeom>
          <a:solidFill>
            <a:srgbClr val="E4A335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>
            <a:off x="3867334" y="3732734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/>
          <p:nvPr/>
        </p:nvSpPr>
        <p:spPr>
          <a:xfrm>
            <a:off x="285750" y="2342590"/>
            <a:ext cx="3254400" cy="1213800"/>
          </a:xfrm>
          <a:prstGeom prst="cube">
            <a:avLst>
              <a:gd fmla="val 85739" name="adj"/>
            </a:avLst>
          </a:prstGeom>
          <a:solidFill>
            <a:srgbClr val="E5972F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2"/>
          <p:cNvSpPr txBox="1"/>
          <p:nvPr>
            <p:ph idx="2" type="body"/>
          </p:nvPr>
        </p:nvSpPr>
        <p:spPr>
          <a:xfrm>
            <a:off x="3867334" y="3223576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2"/>
          <p:cNvSpPr/>
          <p:nvPr/>
        </p:nvSpPr>
        <p:spPr>
          <a:xfrm>
            <a:off x="285750" y="1846794"/>
            <a:ext cx="3254400" cy="1213800"/>
          </a:xfrm>
          <a:prstGeom prst="cube">
            <a:avLst>
              <a:gd fmla="val 85739" name="adj"/>
            </a:avLst>
          </a:prstGeom>
          <a:solidFill>
            <a:srgbClr val="E88B2A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2"/>
          <p:cNvSpPr txBox="1"/>
          <p:nvPr>
            <p:ph idx="3" type="body"/>
          </p:nvPr>
        </p:nvSpPr>
        <p:spPr>
          <a:xfrm>
            <a:off x="3867334" y="2727780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12"/>
          <p:cNvSpPr/>
          <p:nvPr/>
        </p:nvSpPr>
        <p:spPr>
          <a:xfrm>
            <a:off x="285750" y="1342465"/>
            <a:ext cx="3254400" cy="1213800"/>
          </a:xfrm>
          <a:prstGeom prst="cube">
            <a:avLst>
              <a:gd fmla="val 85739" name="adj"/>
            </a:avLst>
          </a:prstGeom>
          <a:solidFill>
            <a:srgbClr val="EA8426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2"/>
          <p:cNvSpPr txBox="1"/>
          <p:nvPr>
            <p:ph idx="4" type="body"/>
          </p:nvPr>
        </p:nvSpPr>
        <p:spPr>
          <a:xfrm>
            <a:off x="3867334" y="2223451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2"/>
          <p:cNvSpPr/>
          <p:nvPr/>
        </p:nvSpPr>
        <p:spPr>
          <a:xfrm>
            <a:off x="285750" y="840021"/>
            <a:ext cx="3254400" cy="1213800"/>
          </a:xfrm>
          <a:prstGeom prst="cube">
            <a:avLst>
              <a:gd fmla="val 85739" name="adj"/>
            </a:avLst>
          </a:prstGeom>
          <a:solidFill>
            <a:srgbClr val="ED7E24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2"/>
          <p:cNvSpPr txBox="1"/>
          <p:nvPr>
            <p:ph idx="5" type="body"/>
          </p:nvPr>
        </p:nvSpPr>
        <p:spPr>
          <a:xfrm>
            <a:off x="3867334" y="1721007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90" name="Google Shape;90;p12"/>
          <p:cNvCxnSpPr>
            <a:stCxn id="88" idx="4"/>
            <a:endCxn id="89" idx="1"/>
          </p:cNvCxnSpPr>
          <p:nvPr/>
        </p:nvCxnSpPr>
        <p:spPr>
          <a:xfrm>
            <a:off x="2499450" y="1967271"/>
            <a:ext cx="1368000" cy="1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1" name="Google Shape;91;p12"/>
          <p:cNvCxnSpPr>
            <a:stCxn id="86" idx="4"/>
            <a:endCxn id="87" idx="1"/>
          </p:cNvCxnSpPr>
          <p:nvPr/>
        </p:nvCxnSpPr>
        <p:spPr>
          <a:xfrm>
            <a:off x="2499450" y="2469715"/>
            <a:ext cx="1368000" cy="1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2" name="Google Shape;92;p12"/>
          <p:cNvCxnSpPr>
            <a:stCxn id="84" idx="4"/>
            <a:endCxn id="85" idx="1"/>
          </p:cNvCxnSpPr>
          <p:nvPr/>
        </p:nvCxnSpPr>
        <p:spPr>
          <a:xfrm>
            <a:off x="2499450" y="2974044"/>
            <a:ext cx="1368000" cy="1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3" name="Google Shape;93;p12"/>
          <p:cNvCxnSpPr>
            <a:stCxn id="82" idx="4"/>
            <a:endCxn id="83" idx="1"/>
          </p:cNvCxnSpPr>
          <p:nvPr/>
        </p:nvCxnSpPr>
        <p:spPr>
          <a:xfrm>
            <a:off x="2499450" y="3469840"/>
            <a:ext cx="1368000" cy="1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4" name="Google Shape;94;p12"/>
          <p:cNvCxnSpPr>
            <a:stCxn id="80" idx="4"/>
            <a:endCxn id="81" idx="1"/>
          </p:cNvCxnSpPr>
          <p:nvPr/>
        </p:nvCxnSpPr>
        <p:spPr>
          <a:xfrm>
            <a:off x="2499450" y="3980560"/>
            <a:ext cx="1368000" cy="3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5" name="Google Shape;95;p12"/>
          <p:cNvSpPr txBox="1"/>
          <p:nvPr>
            <p:ph idx="11" type="ftr"/>
          </p:nvPr>
        </p:nvSpPr>
        <p:spPr>
          <a:xfrm>
            <a:off x="560270" y="4880613"/>
            <a:ext cx="6156600" cy="14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Layer Stack">
  <p:cSld name="7 Layer Stack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idx="1" type="body"/>
          </p:nvPr>
        </p:nvSpPr>
        <p:spPr>
          <a:xfrm>
            <a:off x="3867333" y="304016"/>
            <a:ext cx="49905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0" sz="1800">
                <a:solidFill>
                  <a:srgbClr val="011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13"/>
          <p:cNvSpPr/>
          <p:nvPr/>
        </p:nvSpPr>
        <p:spPr>
          <a:xfrm>
            <a:off x="285750" y="3359901"/>
            <a:ext cx="3254400" cy="1213800"/>
          </a:xfrm>
          <a:prstGeom prst="cube">
            <a:avLst>
              <a:gd fmla="val 85739" name="adj"/>
            </a:avLst>
          </a:prstGeom>
          <a:solidFill>
            <a:srgbClr val="E39F33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3"/>
          <p:cNvSpPr txBox="1"/>
          <p:nvPr>
            <p:ph idx="2" type="body"/>
          </p:nvPr>
        </p:nvSpPr>
        <p:spPr>
          <a:xfrm>
            <a:off x="3867334" y="4239326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13"/>
          <p:cNvSpPr/>
          <p:nvPr/>
        </p:nvSpPr>
        <p:spPr>
          <a:xfrm>
            <a:off x="285750" y="2849181"/>
            <a:ext cx="3254400" cy="1213800"/>
          </a:xfrm>
          <a:prstGeom prst="cube">
            <a:avLst>
              <a:gd fmla="val 85739" name="adj"/>
            </a:avLst>
          </a:prstGeom>
          <a:solidFill>
            <a:srgbClr val="E59930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3"/>
          <p:cNvSpPr txBox="1"/>
          <p:nvPr>
            <p:ph idx="3" type="body"/>
          </p:nvPr>
        </p:nvSpPr>
        <p:spPr>
          <a:xfrm>
            <a:off x="3867334" y="3730167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2" name="Google Shape;102;p13"/>
          <p:cNvSpPr/>
          <p:nvPr/>
        </p:nvSpPr>
        <p:spPr>
          <a:xfrm>
            <a:off x="285750" y="2353385"/>
            <a:ext cx="3254400" cy="1213800"/>
          </a:xfrm>
          <a:prstGeom prst="cube">
            <a:avLst>
              <a:gd fmla="val 85739" name="adj"/>
            </a:avLst>
          </a:prstGeom>
          <a:solidFill>
            <a:srgbClr val="E7932D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3"/>
          <p:cNvSpPr txBox="1"/>
          <p:nvPr>
            <p:ph idx="4" type="body"/>
          </p:nvPr>
        </p:nvSpPr>
        <p:spPr>
          <a:xfrm>
            <a:off x="3867334" y="3234371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3"/>
          <p:cNvSpPr/>
          <p:nvPr/>
        </p:nvSpPr>
        <p:spPr>
          <a:xfrm>
            <a:off x="285750" y="1849056"/>
            <a:ext cx="3254400" cy="1213800"/>
          </a:xfrm>
          <a:prstGeom prst="cube">
            <a:avLst>
              <a:gd fmla="val 85739" name="adj"/>
            </a:avLst>
          </a:prstGeom>
          <a:solidFill>
            <a:srgbClr val="EA8426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3"/>
          <p:cNvSpPr txBox="1"/>
          <p:nvPr>
            <p:ph idx="5" type="body"/>
          </p:nvPr>
        </p:nvSpPr>
        <p:spPr>
          <a:xfrm>
            <a:off x="3867334" y="2730042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13"/>
          <p:cNvSpPr/>
          <p:nvPr/>
        </p:nvSpPr>
        <p:spPr>
          <a:xfrm>
            <a:off x="285750" y="1346612"/>
            <a:ext cx="3254400" cy="1213800"/>
          </a:xfrm>
          <a:prstGeom prst="cube">
            <a:avLst>
              <a:gd fmla="val 85739" name="adj"/>
            </a:avLst>
          </a:prstGeom>
          <a:solidFill>
            <a:srgbClr val="E98827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3"/>
          <p:cNvSpPr txBox="1"/>
          <p:nvPr>
            <p:ph idx="6" type="body"/>
          </p:nvPr>
        </p:nvSpPr>
        <p:spPr>
          <a:xfrm>
            <a:off x="3867334" y="2227598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08" name="Google Shape;108;p13"/>
          <p:cNvCxnSpPr>
            <a:stCxn id="106" idx="4"/>
            <a:endCxn id="107" idx="1"/>
          </p:cNvCxnSpPr>
          <p:nvPr/>
        </p:nvCxnSpPr>
        <p:spPr>
          <a:xfrm>
            <a:off x="2499450" y="2473862"/>
            <a:ext cx="1368000" cy="1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9" name="Google Shape;109;p13"/>
          <p:cNvCxnSpPr>
            <a:stCxn id="104" idx="4"/>
            <a:endCxn id="105" idx="1"/>
          </p:cNvCxnSpPr>
          <p:nvPr/>
        </p:nvCxnSpPr>
        <p:spPr>
          <a:xfrm>
            <a:off x="2499450" y="2976306"/>
            <a:ext cx="1368000" cy="1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0" name="Google Shape;110;p13"/>
          <p:cNvCxnSpPr>
            <a:stCxn id="102" idx="4"/>
            <a:endCxn id="103" idx="1"/>
          </p:cNvCxnSpPr>
          <p:nvPr/>
        </p:nvCxnSpPr>
        <p:spPr>
          <a:xfrm>
            <a:off x="2499450" y="3480635"/>
            <a:ext cx="1368000" cy="1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1" name="Google Shape;111;p13"/>
          <p:cNvCxnSpPr>
            <a:stCxn id="100" idx="4"/>
            <a:endCxn id="101" idx="1"/>
          </p:cNvCxnSpPr>
          <p:nvPr/>
        </p:nvCxnSpPr>
        <p:spPr>
          <a:xfrm>
            <a:off x="2499450" y="3976431"/>
            <a:ext cx="1368000" cy="1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2" name="Google Shape;112;p13"/>
          <p:cNvCxnSpPr>
            <a:stCxn id="98" idx="4"/>
            <a:endCxn id="99" idx="1"/>
          </p:cNvCxnSpPr>
          <p:nvPr/>
        </p:nvCxnSpPr>
        <p:spPr>
          <a:xfrm>
            <a:off x="2499450" y="4487151"/>
            <a:ext cx="1368000" cy="3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3" name="Google Shape;113;p13"/>
          <p:cNvSpPr/>
          <p:nvPr/>
        </p:nvSpPr>
        <p:spPr>
          <a:xfrm>
            <a:off x="285750" y="849333"/>
            <a:ext cx="3254400" cy="1213800"/>
          </a:xfrm>
          <a:prstGeom prst="cube">
            <a:avLst>
              <a:gd fmla="val 85739" name="adj"/>
            </a:avLst>
          </a:prstGeom>
          <a:solidFill>
            <a:srgbClr val="EB8326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3"/>
          <p:cNvSpPr txBox="1"/>
          <p:nvPr>
            <p:ph idx="7" type="body"/>
          </p:nvPr>
        </p:nvSpPr>
        <p:spPr>
          <a:xfrm>
            <a:off x="3867334" y="1730319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3"/>
          <p:cNvSpPr/>
          <p:nvPr/>
        </p:nvSpPr>
        <p:spPr>
          <a:xfrm>
            <a:off x="285750" y="346889"/>
            <a:ext cx="3254400" cy="1213800"/>
          </a:xfrm>
          <a:prstGeom prst="cube">
            <a:avLst>
              <a:gd fmla="val 85739" name="adj"/>
            </a:avLst>
          </a:prstGeom>
          <a:solidFill>
            <a:srgbClr val="ED7C24">
              <a:alpha val="9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3"/>
          <p:cNvSpPr txBox="1"/>
          <p:nvPr>
            <p:ph idx="8" type="body"/>
          </p:nvPr>
        </p:nvSpPr>
        <p:spPr>
          <a:xfrm>
            <a:off x="3867334" y="1227875"/>
            <a:ext cx="4990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17" name="Google Shape;117;p13"/>
          <p:cNvCxnSpPr>
            <a:stCxn id="115" idx="4"/>
            <a:endCxn id="116" idx="1"/>
          </p:cNvCxnSpPr>
          <p:nvPr/>
        </p:nvCxnSpPr>
        <p:spPr>
          <a:xfrm>
            <a:off x="2499450" y="1474139"/>
            <a:ext cx="1368000" cy="1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8" name="Google Shape;118;p13"/>
          <p:cNvCxnSpPr>
            <a:stCxn id="113" idx="4"/>
            <a:endCxn id="114" idx="1"/>
          </p:cNvCxnSpPr>
          <p:nvPr/>
        </p:nvCxnSpPr>
        <p:spPr>
          <a:xfrm>
            <a:off x="2499450" y="1976583"/>
            <a:ext cx="1368000" cy="1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X at a Glance">
  <p:cSld name="X at a Glance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type="title"/>
          </p:nvPr>
        </p:nvSpPr>
        <p:spPr>
          <a:xfrm>
            <a:off x="285751" y="2"/>
            <a:ext cx="85719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1FA3"/>
              </a:buClr>
              <a:buSzPts val="1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1" name="Google Shape;121;p14"/>
          <p:cNvGrpSpPr/>
          <p:nvPr/>
        </p:nvGrpSpPr>
        <p:grpSpPr>
          <a:xfrm>
            <a:off x="276962" y="844062"/>
            <a:ext cx="8570954" cy="3745523"/>
            <a:chOff x="184638" y="1125415"/>
            <a:chExt cx="12007500" cy="4994031"/>
          </a:xfrm>
        </p:grpSpPr>
        <p:cxnSp>
          <p:nvCxnSpPr>
            <p:cNvPr id="122" name="Google Shape;122;p14"/>
            <p:cNvCxnSpPr/>
            <p:nvPr/>
          </p:nvCxnSpPr>
          <p:spPr>
            <a:xfrm>
              <a:off x="184638" y="2790092"/>
              <a:ext cx="12007500" cy="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3" name="Google Shape;123;p14"/>
            <p:cNvCxnSpPr/>
            <p:nvPr/>
          </p:nvCxnSpPr>
          <p:spPr>
            <a:xfrm>
              <a:off x="184638" y="1125415"/>
              <a:ext cx="12007500" cy="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4" name="Google Shape;124;p14"/>
            <p:cNvCxnSpPr/>
            <p:nvPr/>
          </p:nvCxnSpPr>
          <p:spPr>
            <a:xfrm>
              <a:off x="184638" y="6119446"/>
              <a:ext cx="12007500" cy="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5" name="Google Shape;125;p14"/>
            <p:cNvCxnSpPr/>
            <p:nvPr/>
          </p:nvCxnSpPr>
          <p:spPr>
            <a:xfrm>
              <a:off x="184638" y="4454769"/>
              <a:ext cx="12007500" cy="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cxnSp>
        <p:nvCxnSpPr>
          <p:cNvPr id="126" name="Google Shape;126;p14"/>
          <p:cNvCxnSpPr/>
          <p:nvPr/>
        </p:nvCxnSpPr>
        <p:spPr>
          <a:xfrm rot="10800000">
            <a:off x="8592283" y="718882"/>
            <a:ext cx="0" cy="398940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7" name="Google Shape;127;p14"/>
          <p:cNvCxnSpPr/>
          <p:nvPr/>
        </p:nvCxnSpPr>
        <p:spPr>
          <a:xfrm rot="10800000">
            <a:off x="5897440" y="718882"/>
            <a:ext cx="0" cy="398940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8" name="Google Shape;128;p14"/>
          <p:cNvCxnSpPr/>
          <p:nvPr/>
        </p:nvCxnSpPr>
        <p:spPr>
          <a:xfrm rot="10800000">
            <a:off x="3202598" y="718882"/>
            <a:ext cx="0" cy="398940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9" name="Google Shape;129;p14"/>
          <p:cNvCxnSpPr/>
          <p:nvPr/>
        </p:nvCxnSpPr>
        <p:spPr>
          <a:xfrm rot="10800000">
            <a:off x="507755" y="718882"/>
            <a:ext cx="0" cy="398940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p14"/>
          <p:cNvSpPr txBox="1"/>
          <p:nvPr>
            <p:ph idx="1" type="body"/>
          </p:nvPr>
        </p:nvSpPr>
        <p:spPr>
          <a:xfrm>
            <a:off x="507206" y="844154"/>
            <a:ext cx="26955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b="0" i="0" sz="15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14"/>
          <p:cNvSpPr txBox="1"/>
          <p:nvPr>
            <p:ph idx="2" type="body"/>
          </p:nvPr>
        </p:nvSpPr>
        <p:spPr>
          <a:xfrm>
            <a:off x="3202559" y="844154"/>
            <a:ext cx="26955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b="0" i="0" sz="15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14"/>
          <p:cNvSpPr txBox="1"/>
          <p:nvPr>
            <p:ph idx="3" type="body"/>
          </p:nvPr>
        </p:nvSpPr>
        <p:spPr>
          <a:xfrm>
            <a:off x="5905887" y="844154"/>
            <a:ext cx="26955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b="0" i="0" sz="15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14"/>
          <p:cNvSpPr txBox="1"/>
          <p:nvPr>
            <p:ph idx="4" type="body"/>
          </p:nvPr>
        </p:nvSpPr>
        <p:spPr>
          <a:xfrm>
            <a:off x="507206" y="2095104"/>
            <a:ext cx="26955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b="0" i="0" sz="15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14"/>
          <p:cNvSpPr txBox="1"/>
          <p:nvPr>
            <p:ph idx="5" type="body"/>
          </p:nvPr>
        </p:nvSpPr>
        <p:spPr>
          <a:xfrm>
            <a:off x="3202559" y="2095104"/>
            <a:ext cx="26955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b="0" i="0" sz="15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5" name="Google Shape;135;p14"/>
          <p:cNvSpPr txBox="1"/>
          <p:nvPr>
            <p:ph idx="6" type="body"/>
          </p:nvPr>
        </p:nvSpPr>
        <p:spPr>
          <a:xfrm>
            <a:off x="5905887" y="2095104"/>
            <a:ext cx="26955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b="0" i="0" sz="15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14"/>
          <p:cNvSpPr txBox="1"/>
          <p:nvPr>
            <p:ph idx="7" type="body"/>
          </p:nvPr>
        </p:nvSpPr>
        <p:spPr>
          <a:xfrm>
            <a:off x="507206" y="3346054"/>
            <a:ext cx="26955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b="0" i="0" sz="15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14"/>
          <p:cNvSpPr txBox="1"/>
          <p:nvPr>
            <p:ph idx="8" type="body"/>
          </p:nvPr>
        </p:nvSpPr>
        <p:spPr>
          <a:xfrm>
            <a:off x="3202559" y="3346054"/>
            <a:ext cx="26955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b="0" i="0" sz="15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14"/>
          <p:cNvSpPr txBox="1"/>
          <p:nvPr>
            <p:ph idx="9" type="body"/>
          </p:nvPr>
        </p:nvSpPr>
        <p:spPr>
          <a:xfrm>
            <a:off x="5905887" y="3346054"/>
            <a:ext cx="26955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b="0" i="0" sz="15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14"/>
          <p:cNvSpPr txBox="1"/>
          <p:nvPr>
            <p:ph idx="11" type="ftr"/>
          </p:nvPr>
        </p:nvSpPr>
        <p:spPr>
          <a:xfrm>
            <a:off x="560270" y="4880613"/>
            <a:ext cx="6156600" cy="14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ces of X">
  <p:cSld name="Faces of X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15"/>
          <p:cNvGrpSpPr/>
          <p:nvPr/>
        </p:nvGrpSpPr>
        <p:grpSpPr>
          <a:xfrm>
            <a:off x="281236" y="242254"/>
            <a:ext cx="8584124" cy="4402924"/>
            <a:chOff x="374982" y="323004"/>
            <a:chExt cx="11445498" cy="5870565"/>
          </a:xfrm>
        </p:grpSpPr>
        <p:grpSp>
          <p:nvGrpSpPr>
            <p:cNvPr id="142" name="Google Shape;142;p15"/>
            <p:cNvGrpSpPr/>
            <p:nvPr/>
          </p:nvGrpSpPr>
          <p:grpSpPr>
            <a:xfrm>
              <a:off x="10890283" y="323004"/>
              <a:ext cx="930197" cy="5870565"/>
              <a:chOff x="10795232" y="323004"/>
              <a:chExt cx="930197" cy="5870565"/>
            </a:xfrm>
          </p:grpSpPr>
          <p:sp>
            <p:nvSpPr>
              <p:cNvPr id="143" name="Google Shape;143;p15"/>
              <p:cNvSpPr/>
              <p:nvPr/>
            </p:nvSpPr>
            <p:spPr>
              <a:xfrm>
                <a:off x="10942708" y="36651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45" name="Google Shape;145;p15"/>
              <p:cNvCxnSpPr>
                <a:endCxn id="143" idx="3"/>
              </p:cNvCxnSpPr>
              <p:nvPr/>
            </p:nvCxnSpPr>
            <p:spPr>
              <a:xfrm flipH="1" rot="10800000">
                <a:off x="10795232" y="112805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6" name="Google Shape;146;p15"/>
              <p:cNvCxnSpPr/>
              <p:nvPr/>
            </p:nvCxnSpPr>
            <p:spPr>
              <a:xfrm rot="10800000">
                <a:off x="11487229" y="112797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47" name="Google Shape;147;p15"/>
              <p:cNvSpPr/>
              <p:nvPr/>
            </p:nvSpPr>
            <p:spPr>
              <a:xfrm>
                <a:off x="10942708" y="191696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49" name="Google Shape;149;p15"/>
              <p:cNvCxnSpPr>
                <a:endCxn id="147" idx="3"/>
              </p:cNvCxnSpPr>
              <p:nvPr/>
            </p:nvCxnSpPr>
            <p:spPr>
              <a:xfrm flipH="1" rot="10800000">
                <a:off x="10795232" y="267850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0" name="Google Shape;150;p15"/>
              <p:cNvCxnSpPr/>
              <p:nvPr/>
            </p:nvCxnSpPr>
            <p:spPr>
              <a:xfrm rot="10800000">
                <a:off x="11487229" y="267842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51" name="Google Shape;151;p15"/>
              <p:cNvSpPr/>
              <p:nvPr/>
            </p:nvSpPr>
            <p:spPr>
              <a:xfrm>
                <a:off x="10942708" y="346742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53" name="Google Shape;153;p15"/>
              <p:cNvCxnSpPr>
                <a:endCxn id="151" idx="3"/>
              </p:cNvCxnSpPr>
              <p:nvPr/>
            </p:nvCxnSpPr>
            <p:spPr>
              <a:xfrm flipH="1" rot="10800000">
                <a:off x="10795232" y="422896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4" name="Google Shape;154;p15"/>
              <p:cNvCxnSpPr/>
              <p:nvPr/>
            </p:nvCxnSpPr>
            <p:spPr>
              <a:xfrm rot="10800000">
                <a:off x="11487229" y="422888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55" name="Google Shape;155;p15"/>
              <p:cNvSpPr/>
              <p:nvPr/>
            </p:nvSpPr>
            <p:spPr>
              <a:xfrm>
                <a:off x="10942708" y="501787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57" name="Google Shape;157;p15"/>
              <p:cNvCxnSpPr>
                <a:endCxn id="155" idx="3"/>
              </p:cNvCxnSpPr>
              <p:nvPr/>
            </p:nvCxnSpPr>
            <p:spPr>
              <a:xfrm flipH="1" rot="10800000">
                <a:off x="10795232" y="577941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8" name="Google Shape;158;p15"/>
              <p:cNvCxnSpPr/>
              <p:nvPr/>
            </p:nvCxnSpPr>
            <p:spPr>
              <a:xfrm rot="10800000">
                <a:off x="11487229" y="577933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59" name="Google Shape;159;p15"/>
            <p:cNvGrpSpPr/>
            <p:nvPr/>
          </p:nvGrpSpPr>
          <p:grpSpPr>
            <a:xfrm>
              <a:off x="9575873" y="323004"/>
              <a:ext cx="930197" cy="5870565"/>
              <a:chOff x="10795232" y="323004"/>
              <a:chExt cx="930197" cy="5870565"/>
            </a:xfrm>
          </p:grpSpPr>
          <p:sp>
            <p:nvSpPr>
              <p:cNvPr id="160" name="Google Shape;160;p15"/>
              <p:cNvSpPr/>
              <p:nvPr/>
            </p:nvSpPr>
            <p:spPr>
              <a:xfrm>
                <a:off x="10942708" y="36651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62" name="Google Shape;162;p15"/>
              <p:cNvCxnSpPr>
                <a:endCxn id="160" idx="3"/>
              </p:cNvCxnSpPr>
              <p:nvPr/>
            </p:nvCxnSpPr>
            <p:spPr>
              <a:xfrm flipH="1" rot="10800000">
                <a:off x="10795232" y="112805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3" name="Google Shape;163;p15"/>
              <p:cNvCxnSpPr/>
              <p:nvPr/>
            </p:nvCxnSpPr>
            <p:spPr>
              <a:xfrm rot="10800000">
                <a:off x="11487229" y="112797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64" name="Google Shape;164;p15"/>
              <p:cNvSpPr/>
              <p:nvPr/>
            </p:nvSpPr>
            <p:spPr>
              <a:xfrm>
                <a:off x="10942708" y="191696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66" name="Google Shape;166;p15"/>
              <p:cNvCxnSpPr>
                <a:endCxn id="164" idx="3"/>
              </p:cNvCxnSpPr>
              <p:nvPr/>
            </p:nvCxnSpPr>
            <p:spPr>
              <a:xfrm flipH="1" rot="10800000">
                <a:off x="10795232" y="267850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7" name="Google Shape;167;p15"/>
              <p:cNvCxnSpPr/>
              <p:nvPr/>
            </p:nvCxnSpPr>
            <p:spPr>
              <a:xfrm rot="10800000">
                <a:off x="11487229" y="267842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68" name="Google Shape;168;p15"/>
              <p:cNvSpPr/>
              <p:nvPr/>
            </p:nvSpPr>
            <p:spPr>
              <a:xfrm>
                <a:off x="10942708" y="346742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70" name="Google Shape;170;p15"/>
              <p:cNvCxnSpPr>
                <a:endCxn id="168" idx="3"/>
              </p:cNvCxnSpPr>
              <p:nvPr/>
            </p:nvCxnSpPr>
            <p:spPr>
              <a:xfrm flipH="1" rot="10800000">
                <a:off x="10795232" y="422896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1" name="Google Shape;171;p15"/>
              <p:cNvCxnSpPr/>
              <p:nvPr/>
            </p:nvCxnSpPr>
            <p:spPr>
              <a:xfrm rot="10800000">
                <a:off x="11487229" y="422888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72" name="Google Shape;172;p15"/>
              <p:cNvSpPr/>
              <p:nvPr/>
            </p:nvSpPr>
            <p:spPr>
              <a:xfrm>
                <a:off x="10942708" y="501787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74" name="Google Shape;174;p15"/>
              <p:cNvCxnSpPr>
                <a:endCxn id="172" idx="3"/>
              </p:cNvCxnSpPr>
              <p:nvPr/>
            </p:nvCxnSpPr>
            <p:spPr>
              <a:xfrm flipH="1" rot="10800000">
                <a:off x="10795232" y="577941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5" name="Google Shape;175;p15"/>
              <p:cNvCxnSpPr/>
              <p:nvPr/>
            </p:nvCxnSpPr>
            <p:spPr>
              <a:xfrm rot="10800000">
                <a:off x="11487229" y="577933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76" name="Google Shape;176;p15"/>
            <p:cNvGrpSpPr/>
            <p:nvPr/>
          </p:nvGrpSpPr>
          <p:grpSpPr>
            <a:xfrm>
              <a:off x="8261460" y="323004"/>
              <a:ext cx="930197" cy="5870565"/>
              <a:chOff x="10795232" y="323004"/>
              <a:chExt cx="930197" cy="5870565"/>
            </a:xfrm>
          </p:grpSpPr>
          <p:sp>
            <p:nvSpPr>
              <p:cNvPr id="177" name="Google Shape;177;p15"/>
              <p:cNvSpPr/>
              <p:nvPr/>
            </p:nvSpPr>
            <p:spPr>
              <a:xfrm>
                <a:off x="10942708" y="36651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79" name="Google Shape;179;p15"/>
              <p:cNvCxnSpPr>
                <a:endCxn id="177" idx="3"/>
              </p:cNvCxnSpPr>
              <p:nvPr/>
            </p:nvCxnSpPr>
            <p:spPr>
              <a:xfrm flipH="1" rot="10800000">
                <a:off x="10795232" y="112805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0" name="Google Shape;180;p15"/>
              <p:cNvCxnSpPr/>
              <p:nvPr/>
            </p:nvCxnSpPr>
            <p:spPr>
              <a:xfrm rot="10800000">
                <a:off x="11487229" y="112797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81" name="Google Shape;181;p15"/>
              <p:cNvSpPr/>
              <p:nvPr/>
            </p:nvSpPr>
            <p:spPr>
              <a:xfrm>
                <a:off x="10942708" y="191696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83" name="Google Shape;183;p15"/>
              <p:cNvCxnSpPr>
                <a:endCxn id="181" idx="3"/>
              </p:cNvCxnSpPr>
              <p:nvPr/>
            </p:nvCxnSpPr>
            <p:spPr>
              <a:xfrm flipH="1" rot="10800000">
                <a:off x="10795232" y="267850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4" name="Google Shape;184;p15"/>
              <p:cNvCxnSpPr/>
              <p:nvPr/>
            </p:nvCxnSpPr>
            <p:spPr>
              <a:xfrm rot="10800000">
                <a:off x="11487229" y="267842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85" name="Google Shape;185;p15"/>
              <p:cNvSpPr/>
              <p:nvPr/>
            </p:nvSpPr>
            <p:spPr>
              <a:xfrm>
                <a:off x="10942708" y="346742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87" name="Google Shape;187;p15"/>
              <p:cNvCxnSpPr>
                <a:endCxn id="185" idx="3"/>
              </p:cNvCxnSpPr>
              <p:nvPr/>
            </p:nvCxnSpPr>
            <p:spPr>
              <a:xfrm flipH="1" rot="10800000">
                <a:off x="10795232" y="422896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88" name="Google Shape;188;p15"/>
              <p:cNvCxnSpPr/>
              <p:nvPr/>
            </p:nvCxnSpPr>
            <p:spPr>
              <a:xfrm rot="10800000">
                <a:off x="11487229" y="422888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89" name="Google Shape;189;p15"/>
              <p:cNvSpPr/>
              <p:nvPr/>
            </p:nvSpPr>
            <p:spPr>
              <a:xfrm>
                <a:off x="10942708" y="501787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91" name="Google Shape;191;p15"/>
              <p:cNvCxnSpPr>
                <a:endCxn id="189" idx="3"/>
              </p:cNvCxnSpPr>
              <p:nvPr/>
            </p:nvCxnSpPr>
            <p:spPr>
              <a:xfrm flipH="1" rot="10800000">
                <a:off x="10795232" y="577941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92" name="Google Shape;192;p15"/>
              <p:cNvCxnSpPr/>
              <p:nvPr/>
            </p:nvCxnSpPr>
            <p:spPr>
              <a:xfrm rot="10800000">
                <a:off x="11487229" y="577933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93" name="Google Shape;193;p15"/>
            <p:cNvGrpSpPr/>
            <p:nvPr/>
          </p:nvGrpSpPr>
          <p:grpSpPr>
            <a:xfrm>
              <a:off x="6947047" y="323004"/>
              <a:ext cx="930197" cy="5870565"/>
              <a:chOff x="10795232" y="323004"/>
              <a:chExt cx="930197" cy="5870565"/>
            </a:xfrm>
          </p:grpSpPr>
          <p:sp>
            <p:nvSpPr>
              <p:cNvPr id="194" name="Google Shape;194;p15"/>
              <p:cNvSpPr/>
              <p:nvPr/>
            </p:nvSpPr>
            <p:spPr>
              <a:xfrm>
                <a:off x="10942708" y="36651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96" name="Google Shape;196;p15"/>
              <p:cNvCxnSpPr>
                <a:endCxn id="194" idx="3"/>
              </p:cNvCxnSpPr>
              <p:nvPr/>
            </p:nvCxnSpPr>
            <p:spPr>
              <a:xfrm flipH="1" rot="10800000">
                <a:off x="10795232" y="112805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97" name="Google Shape;197;p15"/>
              <p:cNvCxnSpPr/>
              <p:nvPr/>
            </p:nvCxnSpPr>
            <p:spPr>
              <a:xfrm rot="10800000">
                <a:off x="11487229" y="112797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98" name="Google Shape;198;p15"/>
              <p:cNvSpPr/>
              <p:nvPr/>
            </p:nvSpPr>
            <p:spPr>
              <a:xfrm>
                <a:off x="10942708" y="191696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00" name="Google Shape;200;p15"/>
              <p:cNvCxnSpPr>
                <a:endCxn id="198" idx="3"/>
              </p:cNvCxnSpPr>
              <p:nvPr/>
            </p:nvCxnSpPr>
            <p:spPr>
              <a:xfrm flipH="1" rot="10800000">
                <a:off x="10795232" y="267850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01" name="Google Shape;201;p15"/>
              <p:cNvCxnSpPr/>
              <p:nvPr/>
            </p:nvCxnSpPr>
            <p:spPr>
              <a:xfrm rot="10800000">
                <a:off x="11487229" y="267842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02" name="Google Shape;202;p15"/>
              <p:cNvSpPr/>
              <p:nvPr/>
            </p:nvSpPr>
            <p:spPr>
              <a:xfrm>
                <a:off x="10942708" y="346742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04" name="Google Shape;204;p15"/>
              <p:cNvCxnSpPr>
                <a:endCxn id="202" idx="3"/>
              </p:cNvCxnSpPr>
              <p:nvPr/>
            </p:nvCxnSpPr>
            <p:spPr>
              <a:xfrm flipH="1" rot="10800000">
                <a:off x="10795232" y="422896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05" name="Google Shape;205;p15"/>
              <p:cNvCxnSpPr/>
              <p:nvPr/>
            </p:nvCxnSpPr>
            <p:spPr>
              <a:xfrm rot="10800000">
                <a:off x="11487229" y="422888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06" name="Google Shape;206;p15"/>
              <p:cNvSpPr/>
              <p:nvPr/>
            </p:nvSpPr>
            <p:spPr>
              <a:xfrm>
                <a:off x="10942708" y="501787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08" name="Google Shape;208;p15"/>
              <p:cNvCxnSpPr>
                <a:endCxn id="206" idx="3"/>
              </p:cNvCxnSpPr>
              <p:nvPr/>
            </p:nvCxnSpPr>
            <p:spPr>
              <a:xfrm flipH="1" rot="10800000">
                <a:off x="10795232" y="577941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09" name="Google Shape;209;p15"/>
              <p:cNvCxnSpPr/>
              <p:nvPr/>
            </p:nvCxnSpPr>
            <p:spPr>
              <a:xfrm rot="10800000">
                <a:off x="11487229" y="577933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10" name="Google Shape;210;p15"/>
            <p:cNvGrpSpPr/>
            <p:nvPr/>
          </p:nvGrpSpPr>
          <p:grpSpPr>
            <a:xfrm>
              <a:off x="5632634" y="323004"/>
              <a:ext cx="930197" cy="5870565"/>
              <a:chOff x="10795232" y="323004"/>
              <a:chExt cx="930197" cy="5870565"/>
            </a:xfrm>
          </p:grpSpPr>
          <p:sp>
            <p:nvSpPr>
              <p:cNvPr id="211" name="Google Shape;211;p15"/>
              <p:cNvSpPr/>
              <p:nvPr/>
            </p:nvSpPr>
            <p:spPr>
              <a:xfrm>
                <a:off x="10942708" y="36651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13" name="Google Shape;213;p15"/>
              <p:cNvCxnSpPr>
                <a:endCxn id="211" idx="3"/>
              </p:cNvCxnSpPr>
              <p:nvPr/>
            </p:nvCxnSpPr>
            <p:spPr>
              <a:xfrm flipH="1" rot="10800000">
                <a:off x="10795232" y="112805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14" name="Google Shape;214;p15"/>
              <p:cNvCxnSpPr/>
              <p:nvPr/>
            </p:nvCxnSpPr>
            <p:spPr>
              <a:xfrm rot="10800000">
                <a:off x="11487229" y="112797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15" name="Google Shape;215;p15"/>
              <p:cNvSpPr/>
              <p:nvPr/>
            </p:nvSpPr>
            <p:spPr>
              <a:xfrm>
                <a:off x="10942708" y="191696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17" name="Google Shape;217;p15"/>
              <p:cNvCxnSpPr>
                <a:endCxn id="215" idx="3"/>
              </p:cNvCxnSpPr>
              <p:nvPr/>
            </p:nvCxnSpPr>
            <p:spPr>
              <a:xfrm flipH="1" rot="10800000">
                <a:off x="10795232" y="267850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18" name="Google Shape;218;p15"/>
              <p:cNvCxnSpPr/>
              <p:nvPr/>
            </p:nvCxnSpPr>
            <p:spPr>
              <a:xfrm rot="10800000">
                <a:off x="11487229" y="267842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19" name="Google Shape;219;p15"/>
              <p:cNvSpPr/>
              <p:nvPr/>
            </p:nvSpPr>
            <p:spPr>
              <a:xfrm>
                <a:off x="10942708" y="346742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21" name="Google Shape;221;p15"/>
              <p:cNvCxnSpPr>
                <a:endCxn id="219" idx="3"/>
              </p:cNvCxnSpPr>
              <p:nvPr/>
            </p:nvCxnSpPr>
            <p:spPr>
              <a:xfrm flipH="1" rot="10800000">
                <a:off x="10795232" y="422896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2" name="Google Shape;222;p15"/>
              <p:cNvCxnSpPr/>
              <p:nvPr/>
            </p:nvCxnSpPr>
            <p:spPr>
              <a:xfrm rot="10800000">
                <a:off x="11487229" y="422888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23" name="Google Shape;223;p15"/>
              <p:cNvSpPr/>
              <p:nvPr/>
            </p:nvSpPr>
            <p:spPr>
              <a:xfrm>
                <a:off x="10942708" y="501787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25" name="Google Shape;225;p15"/>
              <p:cNvCxnSpPr>
                <a:endCxn id="223" idx="3"/>
              </p:cNvCxnSpPr>
              <p:nvPr/>
            </p:nvCxnSpPr>
            <p:spPr>
              <a:xfrm flipH="1" rot="10800000">
                <a:off x="10795232" y="577941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6" name="Google Shape;226;p15"/>
              <p:cNvCxnSpPr/>
              <p:nvPr/>
            </p:nvCxnSpPr>
            <p:spPr>
              <a:xfrm rot="10800000">
                <a:off x="11487229" y="577933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27" name="Google Shape;227;p15"/>
            <p:cNvGrpSpPr/>
            <p:nvPr/>
          </p:nvGrpSpPr>
          <p:grpSpPr>
            <a:xfrm>
              <a:off x="4318221" y="323004"/>
              <a:ext cx="930197" cy="5870565"/>
              <a:chOff x="10795232" y="323004"/>
              <a:chExt cx="930197" cy="5870565"/>
            </a:xfrm>
          </p:grpSpPr>
          <p:sp>
            <p:nvSpPr>
              <p:cNvPr id="228" name="Google Shape;228;p15"/>
              <p:cNvSpPr/>
              <p:nvPr/>
            </p:nvSpPr>
            <p:spPr>
              <a:xfrm>
                <a:off x="10942708" y="36651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5"/>
              <p:cNvSpPr/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30" name="Google Shape;230;p15"/>
              <p:cNvCxnSpPr>
                <a:endCxn id="228" idx="3"/>
              </p:cNvCxnSpPr>
              <p:nvPr/>
            </p:nvCxnSpPr>
            <p:spPr>
              <a:xfrm flipH="1" rot="10800000">
                <a:off x="10795232" y="112805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1" name="Google Shape;231;p15"/>
              <p:cNvCxnSpPr/>
              <p:nvPr/>
            </p:nvCxnSpPr>
            <p:spPr>
              <a:xfrm rot="10800000">
                <a:off x="11487229" y="112797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32" name="Google Shape;232;p15"/>
              <p:cNvSpPr/>
              <p:nvPr/>
            </p:nvSpPr>
            <p:spPr>
              <a:xfrm>
                <a:off x="10942708" y="191696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5"/>
              <p:cNvSpPr/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34" name="Google Shape;234;p15"/>
              <p:cNvCxnSpPr>
                <a:endCxn id="232" idx="3"/>
              </p:cNvCxnSpPr>
              <p:nvPr/>
            </p:nvCxnSpPr>
            <p:spPr>
              <a:xfrm flipH="1" rot="10800000">
                <a:off x="10795232" y="267850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5" name="Google Shape;235;p15"/>
              <p:cNvCxnSpPr/>
              <p:nvPr/>
            </p:nvCxnSpPr>
            <p:spPr>
              <a:xfrm rot="10800000">
                <a:off x="11487229" y="267842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36" name="Google Shape;236;p15"/>
              <p:cNvSpPr/>
              <p:nvPr/>
            </p:nvSpPr>
            <p:spPr>
              <a:xfrm>
                <a:off x="10942708" y="346742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5"/>
              <p:cNvSpPr/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38" name="Google Shape;238;p15"/>
              <p:cNvCxnSpPr>
                <a:endCxn id="236" idx="3"/>
              </p:cNvCxnSpPr>
              <p:nvPr/>
            </p:nvCxnSpPr>
            <p:spPr>
              <a:xfrm flipH="1" rot="10800000">
                <a:off x="10795232" y="422896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9" name="Google Shape;239;p15"/>
              <p:cNvCxnSpPr/>
              <p:nvPr/>
            </p:nvCxnSpPr>
            <p:spPr>
              <a:xfrm rot="10800000">
                <a:off x="11487229" y="422888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40" name="Google Shape;240;p15"/>
              <p:cNvSpPr/>
              <p:nvPr/>
            </p:nvSpPr>
            <p:spPr>
              <a:xfrm>
                <a:off x="10942708" y="501787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5"/>
              <p:cNvSpPr/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42" name="Google Shape;242;p15"/>
              <p:cNvCxnSpPr>
                <a:endCxn id="240" idx="3"/>
              </p:cNvCxnSpPr>
              <p:nvPr/>
            </p:nvCxnSpPr>
            <p:spPr>
              <a:xfrm flipH="1" rot="10800000">
                <a:off x="10795232" y="577941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3" name="Google Shape;243;p15"/>
              <p:cNvCxnSpPr/>
              <p:nvPr/>
            </p:nvCxnSpPr>
            <p:spPr>
              <a:xfrm rot="10800000">
                <a:off x="11487229" y="577933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44" name="Google Shape;244;p15"/>
            <p:cNvGrpSpPr/>
            <p:nvPr/>
          </p:nvGrpSpPr>
          <p:grpSpPr>
            <a:xfrm>
              <a:off x="3003808" y="323004"/>
              <a:ext cx="930197" cy="5870565"/>
              <a:chOff x="10795232" y="323004"/>
              <a:chExt cx="930197" cy="5870565"/>
            </a:xfrm>
          </p:grpSpPr>
          <p:sp>
            <p:nvSpPr>
              <p:cNvPr id="245" name="Google Shape;245;p15"/>
              <p:cNvSpPr/>
              <p:nvPr/>
            </p:nvSpPr>
            <p:spPr>
              <a:xfrm>
                <a:off x="10942708" y="36651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5"/>
              <p:cNvSpPr/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47" name="Google Shape;247;p15"/>
              <p:cNvCxnSpPr>
                <a:endCxn id="245" idx="3"/>
              </p:cNvCxnSpPr>
              <p:nvPr/>
            </p:nvCxnSpPr>
            <p:spPr>
              <a:xfrm flipH="1" rot="10800000">
                <a:off x="10795232" y="112805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8" name="Google Shape;248;p15"/>
              <p:cNvCxnSpPr/>
              <p:nvPr/>
            </p:nvCxnSpPr>
            <p:spPr>
              <a:xfrm rot="10800000">
                <a:off x="11487229" y="112797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49" name="Google Shape;249;p15"/>
              <p:cNvSpPr/>
              <p:nvPr/>
            </p:nvSpPr>
            <p:spPr>
              <a:xfrm>
                <a:off x="10942708" y="191696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5"/>
              <p:cNvSpPr/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51" name="Google Shape;251;p15"/>
              <p:cNvCxnSpPr>
                <a:endCxn id="249" idx="3"/>
              </p:cNvCxnSpPr>
              <p:nvPr/>
            </p:nvCxnSpPr>
            <p:spPr>
              <a:xfrm flipH="1" rot="10800000">
                <a:off x="10795232" y="267850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2" name="Google Shape;252;p15"/>
              <p:cNvCxnSpPr/>
              <p:nvPr/>
            </p:nvCxnSpPr>
            <p:spPr>
              <a:xfrm rot="10800000">
                <a:off x="11487229" y="267842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53" name="Google Shape;253;p15"/>
              <p:cNvSpPr/>
              <p:nvPr/>
            </p:nvSpPr>
            <p:spPr>
              <a:xfrm>
                <a:off x="10942708" y="346742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254;p15"/>
              <p:cNvSpPr/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55" name="Google Shape;255;p15"/>
              <p:cNvCxnSpPr>
                <a:endCxn id="253" idx="3"/>
              </p:cNvCxnSpPr>
              <p:nvPr/>
            </p:nvCxnSpPr>
            <p:spPr>
              <a:xfrm flipH="1" rot="10800000">
                <a:off x="10795232" y="422896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6" name="Google Shape;256;p15"/>
              <p:cNvCxnSpPr/>
              <p:nvPr/>
            </p:nvCxnSpPr>
            <p:spPr>
              <a:xfrm rot="10800000">
                <a:off x="11487229" y="422888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57" name="Google Shape;257;p15"/>
              <p:cNvSpPr/>
              <p:nvPr/>
            </p:nvSpPr>
            <p:spPr>
              <a:xfrm>
                <a:off x="10942708" y="501787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258;p15"/>
              <p:cNvSpPr/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59" name="Google Shape;259;p15"/>
              <p:cNvCxnSpPr>
                <a:endCxn id="257" idx="3"/>
              </p:cNvCxnSpPr>
              <p:nvPr/>
            </p:nvCxnSpPr>
            <p:spPr>
              <a:xfrm flipH="1" rot="10800000">
                <a:off x="10795232" y="577941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60" name="Google Shape;260;p15"/>
              <p:cNvCxnSpPr/>
              <p:nvPr/>
            </p:nvCxnSpPr>
            <p:spPr>
              <a:xfrm rot="10800000">
                <a:off x="11487229" y="577933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61" name="Google Shape;261;p15"/>
            <p:cNvGrpSpPr/>
            <p:nvPr/>
          </p:nvGrpSpPr>
          <p:grpSpPr>
            <a:xfrm>
              <a:off x="1689395" y="323004"/>
              <a:ext cx="930197" cy="5870565"/>
              <a:chOff x="10795232" y="323004"/>
              <a:chExt cx="930197" cy="5870565"/>
            </a:xfrm>
          </p:grpSpPr>
          <p:sp>
            <p:nvSpPr>
              <p:cNvPr id="262" name="Google Shape;262;p15"/>
              <p:cNvSpPr/>
              <p:nvPr/>
            </p:nvSpPr>
            <p:spPr>
              <a:xfrm>
                <a:off x="10942708" y="36651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263;p15"/>
              <p:cNvSpPr/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64" name="Google Shape;264;p15"/>
              <p:cNvCxnSpPr>
                <a:endCxn id="262" idx="3"/>
              </p:cNvCxnSpPr>
              <p:nvPr/>
            </p:nvCxnSpPr>
            <p:spPr>
              <a:xfrm flipH="1" rot="10800000">
                <a:off x="10795232" y="112805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65" name="Google Shape;265;p15"/>
              <p:cNvCxnSpPr/>
              <p:nvPr/>
            </p:nvCxnSpPr>
            <p:spPr>
              <a:xfrm rot="10800000">
                <a:off x="11487229" y="112797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66" name="Google Shape;266;p15"/>
              <p:cNvSpPr/>
              <p:nvPr/>
            </p:nvSpPr>
            <p:spPr>
              <a:xfrm>
                <a:off x="10942708" y="191696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15"/>
              <p:cNvSpPr/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68" name="Google Shape;268;p15"/>
              <p:cNvCxnSpPr>
                <a:endCxn id="266" idx="3"/>
              </p:cNvCxnSpPr>
              <p:nvPr/>
            </p:nvCxnSpPr>
            <p:spPr>
              <a:xfrm flipH="1" rot="10800000">
                <a:off x="10795232" y="267850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69" name="Google Shape;269;p15"/>
              <p:cNvCxnSpPr/>
              <p:nvPr/>
            </p:nvCxnSpPr>
            <p:spPr>
              <a:xfrm rot="10800000">
                <a:off x="11487229" y="267842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70" name="Google Shape;270;p15"/>
              <p:cNvSpPr/>
              <p:nvPr/>
            </p:nvSpPr>
            <p:spPr>
              <a:xfrm>
                <a:off x="10942708" y="346742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271;p15"/>
              <p:cNvSpPr/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72" name="Google Shape;272;p15"/>
              <p:cNvCxnSpPr>
                <a:endCxn id="270" idx="3"/>
              </p:cNvCxnSpPr>
              <p:nvPr/>
            </p:nvCxnSpPr>
            <p:spPr>
              <a:xfrm flipH="1" rot="10800000">
                <a:off x="10795232" y="422896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73" name="Google Shape;273;p15"/>
              <p:cNvCxnSpPr/>
              <p:nvPr/>
            </p:nvCxnSpPr>
            <p:spPr>
              <a:xfrm rot="10800000">
                <a:off x="11487229" y="422888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74" name="Google Shape;274;p15"/>
              <p:cNvSpPr/>
              <p:nvPr/>
            </p:nvSpPr>
            <p:spPr>
              <a:xfrm>
                <a:off x="10942708" y="501787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275;p15"/>
              <p:cNvSpPr/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76" name="Google Shape;276;p15"/>
              <p:cNvCxnSpPr>
                <a:endCxn id="274" idx="3"/>
              </p:cNvCxnSpPr>
              <p:nvPr/>
            </p:nvCxnSpPr>
            <p:spPr>
              <a:xfrm flipH="1" rot="10800000">
                <a:off x="10795232" y="577941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77" name="Google Shape;277;p15"/>
              <p:cNvCxnSpPr/>
              <p:nvPr/>
            </p:nvCxnSpPr>
            <p:spPr>
              <a:xfrm rot="10800000">
                <a:off x="11487229" y="577933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78" name="Google Shape;278;p15"/>
            <p:cNvGrpSpPr/>
            <p:nvPr/>
          </p:nvGrpSpPr>
          <p:grpSpPr>
            <a:xfrm>
              <a:off x="374982" y="323004"/>
              <a:ext cx="930197" cy="5870565"/>
              <a:chOff x="10795232" y="323004"/>
              <a:chExt cx="930197" cy="5870565"/>
            </a:xfrm>
          </p:grpSpPr>
          <p:sp>
            <p:nvSpPr>
              <p:cNvPr id="279" name="Google Shape;279;p15"/>
              <p:cNvSpPr/>
              <p:nvPr/>
            </p:nvSpPr>
            <p:spPr>
              <a:xfrm>
                <a:off x="10942708" y="36651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280;p15"/>
              <p:cNvSpPr/>
              <p:nvPr/>
            </p:nvSpPr>
            <p:spPr>
              <a:xfrm>
                <a:off x="10795321" y="32300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81" name="Google Shape;281;p15"/>
              <p:cNvCxnSpPr>
                <a:endCxn id="279" idx="3"/>
              </p:cNvCxnSpPr>
              <p:nvPr/>
            </p:nvCxnSpPr>
            <p:spPr>
              <a:xfrm flipH="1" rot="10800000">
                <a:off x="10795232" y="112805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2" name="Google Shape;282;p15"/>
              <p:cNvCxnSpPr/>
              <p:nvPr/>
            </p:nvCxnSpPr>
            <p:spPr>
              <a:xfrm rot="10800000">
                <a:off x="11487229" y="112797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83" name="Google Shape;283;p15"/>
              <p:cNvSpPr/>
              <p:nvPr/>
            </p:nvSpPr>
            <p:spPr>
              <a:xfrm>
                <a:off x="10942708" y="191696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284;p15"/>
              <p:cNvSpPr/>
              <p:nvPr/>
            </p:nvSpPr>
            <p:spPr>
              <a:xfrm>
                <a:off x="10795321" y="187345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85" name="Google Shape;285;p15"/>
              <p:cNvCxnSpPr>
                <a:endCxn id="283" idx="3"/>
              </p:cNvCxnSpPr>
              <p:nvPr/>
            </p:nvCxnSpPr>
            <p:spPr>
              <a:xfrm flipH="1" rot="10800000">
                <a:off x="10795232" y="267850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6" name="Google Shape;286;p15"/>
              <p:cNvCxnSpPr/>
              <p:nvPr/>
            </p:nvCxnSpPr>
            <p:spPr>
              <a:xfrm rot="10800000">
                <a:off x="11487229" y="267842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87" name="Google Shape;287;p15"/>
              <p:cNvSpPr/>
              <p:nvPr/>
            </p:nvSpPr>
            <p:spPr>
              <a:xfrm>
                <a:off x="10942708" y="3467423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288;p15"/>
              <p:cNvSpPr/>
              <p:nvPr/>
            </p:nvSpPr>
            <p:spPr>
              <a:xfrm>
                <a:off x="10795321" y="3423914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89" name="Google Shape;289;p15"/>
              <p:cNvCxnSpPr>
                <a:endCxn id="287" idx="3"/>
              </p:cNvCxnSpPr>
              <p:nvPr/>
            </p:nvCxnSpPr>
            <p:spPr>
              <a:xfrm flipH="1" rot="10800000">
                <a:off x="10795232" y="4228963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0" name="Google Shape;290;p15"/>
              <p:cNvCxnSpPr/>
              <p:nvPr/>
            </p:nvCxnSpPr>
            <p:spPr>
              <a:xfrm rot="10800000">
                <a:off x="11487229" y="4228882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91" name="Google Shape;291;p15"/>
              <p:cNvSpPr/>
              <p:nvPr/>
            </p:nvSpPr>
            <p:spPr>
              <a:xfrm>
                <a:off x="10942708" y="5017878"/>
                <a:ext cx="619500" cy="892200"/>
              </a:xfrm>
              <a:prstGeom prst="ellipse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5"/>
              <p:cNvSpPr/>
              <p:nvPr/>
            </p:nvSpPr>
            <p:spPr>
              <a:xfrm>
                <a:off x="10795321" y="4974369"/>
                <a:ext cx="914400" cy="1219200"/>
              </a:xfrm>
              <a:prstGeom prst="rect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93" name="Google Shape;293;p15"/>
              <p:cNvCxnSpPr>
                <a:endCxn id="291" idx="3"/>
              </p:cNvCxnSpPr>
              <p:nvPr/>
            </p:nvCxnSpPr>
            <p:spPr>
              <a:xfrm flipH="1" rot="10800000">
                <a:off x="10795232" y="5779418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4" name="Google Shape;294;p15"/>
              <p:cNvCxnSpPr/>
              <p:nvPr/>
            </p:nvCxnSpPr>
            <p:spPr>
              <a:xfrm rot="10800000">
                <a:off x="11487229" y="5779337"/>
                <a:ext cx="238200" cy="1308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295" name="Google Shape;295;p15"/>
          <p:cNvSpPr txBox="1"/>
          <p:nvPr>
            <p:ph idx="11" type="ftr"/>
          </p:nvPr>
        </p:nvSpPr>
        <p:spPr>
          <a:xfrm>
            <a:off x="560270" y="4880613"/>
            <a:ext cx="6156600" cy="14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s">
  <p:cSld name="Stats"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285751" y="2"/>
            <a:ext cx="85719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1FA3"/>
              </a:buClr>
              <a:buSzPts val="1800"/>
              <a:buFont typeface="Arial"/>
              <a:buNone/>
              <a:defRPr>
                <a:solidFill>
                  <a:srgbClr val="011FA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8" name="Google Shape;298;p16"/>
          <p:cNvGrpSpPr/>
          <p:nvPr/>
        </p:nvGrpSpPr>
        <p:grpSpPr>
          <a:xfrm>
            <a:off x="3220434" y="1476541"/>
            <a:ext cx="2703143" cy="2185549"/>
            <a:chOff x="4155654" y="2449165"/>
            <a:chExt cx="3604190" cy="2914066"/>
          </a:xfrm>
        </p:grpSpPr>
        <p:sp>
          <p:nvSpPr>
            <p:cNvPr id="299" name="Google Shape;299;p16"/>
            <p:cNvSpPr/>
            <p:nvPr/>
          </p:nvSpPr>
          <p:spPr>
            <a:xfrm flipH="1">
              <a:off x="4155654" y="2449165"/>
              <a:ext cx="92400" cy="2914066"/>
            </a:xfrm>
            <a:custGeom>
              <a:rect b="b" l="l" r="r" t="t"/>
              <a:pathLst>
                <a:path extrusionOk="0" h="6200140" w="120000">
                  <a:moveTo>
                    <a:pt x="0" y="0"/>
                  </a:moveTo>
                  <a:lnTo>
                    <a:pt x="0" y="6199905"/>
                  </a:lnTo>
                </a:path>
              </a:pathLst>
            </a:custGeom>
            <a:noFill/>
            <a:ln cap="flat" cmpd="sng" w="10450">
              <a:solidFill>
                <a:srgbClr val="F26A3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18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16"/>
            <p:cNvSpPr/>
            <p:nvPr/>
          </p:nvSpPr>
          <p:spPr>
            <a:xfrm flipH="1">
              <a:off x="7667444" y="2449165"/>
              <a:ext cx="92400" cy="2914066"/>
            </a:xfrm>
            <a:custGeom>
              <a:rect b="b" l="l" r="r" t="t"/>
              <a:pathLst>
                <a:path extrusionOk="0" h="6200140" w="120000">
                  <a:moveTo>
                    <a:pt x="0" y="0"/>
                  </a:moveTo>
                  <a:lnTo>
                    <a:pt x="0" y="6199905"/>
                  </a:lnTo>
                </a:path>
              </a:pathLst>
            </a:custGeom>
            <a:noFill/>
            <a:ln cap="flat" cmpd="sng" w="10450">
              <a:solidFill>
                <a:srgbClr val="F26A3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18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1" name="Google Shape;301;p16"/>
          <p:cNvSpPr txBox="1"/>
          <p:nvPr>
            <p:ph idx="1" type="body"/>
          </p:nvPr>
        </p:nvSpPr>
        <p:spPr>
          <a:xfrm>
            <a:off x="3289952" y="1965375"/>
            <a:ext cx="26337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600"/>
              <a:buNone/>
              <a:defRPr b="1" i="0" sz="3600">
                <a:solidFill>
                  <a:srgbClr val="0020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2" name="Google Shape;302;p16"/>
          <p:cNvSpPr txBox="1"/>
          <p:nvPr>
            <p:ph idx="2" type="body"/>
          </p:nvPr>
        </p:nvSpPr>
        <p:spPr>
          <a:xfrm>
            <a:off x="3289914" y="2571751"/>
            <a:ext cx="26337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0" sz="18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3" name="Google Shape;303;p16"/>
          <p:cNvSpPr txBox="1"/>
          <p:nvPr>
            <p:ph idx="3" type="body"/>
          </p:nvPr>
        </p:nvSpPr>
        <p:spPr>
          <a:xfrm>
            <a:off x="5929979" y="1965375"/>
            <a:ext cx="26337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600"/>
              <a:buNone/>
              <a:defRPr b="1" i="0" sz="3600">
                <a:solidFill>
                  <a:srgbClr val="0020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4" name="Google Shape;304;p16"/>
          <p:cNvSpPr txBox="1"/>
          <p:nvPr>
            <p:ph idx="4" type="body"/>
          </p:nvPr>
        </p:nvSpPr>
        <p:spPr>
          <a:xfrm>
            <a:off x="5929942" y="2571751"/>
            <a:ext cx="26337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0" sz="18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5" name="Google Shape;305;p16"/>
          <p:cNvSpPr txBox="1"/>
          <p:nvPr>
            <p:ph idx="5" type="body"/>
          </p:nvPr>
        </p:nvSpPr>
        <p:spPr>
          <a:xfrm>
            <a:off x="655995" y="1965375"/>
            <a:ext cx="26337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3600"/>
              <a:buNone/>
              <a:defRPr b="1" i="0" sz="3600">
                <a:solidFill>
                  <a:srgbClr val="0020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6" name="Google Shape;306;p16"/>
          <p:cNvSpPr txBox="1"/>
          <p:nvPr>
            <p:ph idx="6" type="body"/>
          </p:nvPr>
        </p:nvSpPr>
        <p:spPr>
          <a:xfrm>
            <a:off x="655957" y="2571751"/>
            <a:ext cx="26337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0" sz="18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7" name="Google Shape;307;p16"/>
          <p:cNvSpPr txBox="1"/>
          <p:nvPr>
            <p:ph idx="11" type="ftr"/>
          </p:nvPr>
        </p:nvSpPr>
        <p:spPr>
          <a:xfrm>
            <a:off x="560270" y="4880613"/>
            <a:ext cx="6156600" cy="14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- UF Research" showMasterSp="0">
  <p:cSld name="Thank you - UF Research">
    <p:bg>
      <p:bgPr>
        <a:solidFill>
          <a:schemeClr val="dk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3575" y="-16583"/>
            <a:ext cx="6908363" cy="5176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7"/>
          <p:cNvPicPr preferRelativeResize="0"/>
          <p:nvPr/>
        </p:nvPicPr>
        <p:blipFill rotWithShape="1">
          <a:blip r:embed="rId3">
            <a:alphaModFix/>
          </a:blip>
          <a:srcRect b="0" l="-16667" r="-16666" t="0"/>
          <a:stretch/>
        </p:blipFill>
        <p:spPr>
          <a:xfrm>
            <a:off x="1923153" y="2208196"/>
            <a:ext cx="3973271" cy="727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13" name="Google Shape;313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4" name="Google Shape;31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rtl="0">
              <a:spcBef>
                <a:spcPts val="750"/>
              </a:spcBef>
              <a:spcAft>
                <a:spcPts val="0"/>
              </a:spcAft>
              <a:buSzPts val="2100"/>
              <a:buChar char="▪"/>
              <a:defRPr/>
            </a:lvl1pPr>
            <a:lvl2pPr indent="-342900" lvl="1" marL="914400" rtl="0"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23850" lvl="2" marL="1371600" rtl="0">
              <a:spcBef>
                <a:spcPts val="375"/>
              </a:spcBef>
              <a:spcAft>
                <a:spcPts val="0"/>
              </a:spcAft>
              <a:buSzPts val="1500"/>
              <a:buChar char="▪"/>
              <a:defRPr/>
            </a:lvl3pPr>
            <a:lvl4pPr indent="-314325" lvl="3" marL="1828800" rtl="0">
              <a:spcBef>
                <a:spcPts val="375"/>
              </a:spcBef>
              <a:spcAft>
                <a:spcPts val="0"/>
              </a:spcAft>
              <a:buSzPts val="1350"/>
              <a:buChar char="▪"/>
              <a:defRPr/>
            </a:lvl4pPr>
            <a:lvl5pPr indent="-314325" lvl="4" marL="2286000" rtl="0">
              <a:spcBef>
                <a:spcPts val="375"/>
              </a:spcBef>
              <a:spcAft>
                <a:spcPts val="0"/>
              </a:spcAft>
              <a:buSzPts val="1350"/>
              <a:buChar char="▪"/>
              <a:defRPr/>
            </a:lvl5pPr>
            <a:lvl6pPr indent="-314325" lvl="5" marL="2743200" rtl="0"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rtl="0"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rtl="0"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rtl="0"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318" name="Google Shape;31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 (Geometric)" showMasterSp="0">
  <p:cSld name="2_Title Slide (Geometric)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286"/>
            <a:ext cx="6861049" cy="514121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/>
          <p:nvPr>
            <p:ph type="ctrTitle"/>
          </p:nvPr>
        </p:nvSpPr>
        <p:spPr>
          <a:xfrm>
            <a:off x="306977" y="2227173"/>
            <a:ext cx="86046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" type="body"/>
          </p:nvPr>
        </p:nvSpPr>
        <p:spPr>
          <a:xfrm>
            <a:off x="306978" y="2894785"/>
            <a:ext cx="86082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00"/>
              <a:buChar char="▪"/>
              <a:defRPr>
                <a:solidFill>
                  <a:schemeClr val="lt1"/>
                </a:solidFill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2" type="body"/>
          </p:nvPr>
        </p:nvSpPr>
        <p:spPr>
          <a:xfrm>
            <a:off x="306978" y="3562396"/>
            <a:ext cx="86082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00"/>
              <a:buChar char="▪"/>
              <a:defRPr>
                <a:solidFill>
                  <a:schemeClr val="lt1"/>
                </a:solidFill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2" name="Google Shape;22;p3"/>
          <p:cNvPicPr preferRelativeResize="0"/>
          <p:nvPr/>
        </p:nvPicPr>
        <p:blipFill rotWithShape="1">
          <a:blip r:embed="rId3">
            <a:alphaModFix/>
          </a:blip>
          <a:srcRect b="0" l="-16667" r="-16666" t="0"/>
          <a:stretch/>
        </p:blipFill>
        <p:spPr>
          <a:xfrm>
            <a:off x="-151487" y="178492"/>
            <a:ext cx="2186427" cy="400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 (Gradient)" showMasterSp="0">
  <p:cSld name="3_Title Slide (Gradient)">
    <p:bg>
      <p:bgPr>
        <a:solidFill>
          <a:schemeClr val="dk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286"/>
            <a:ext cx="6858000" cy="513892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/>
          <p:nvPr>
            <p:ph type="ctrTitle"/>
          </p:nvPr>
        </p:nvSpPr>
        <p:spPr>
          <a:xfrm>
            <a:off x="306977" y="2227173"/>
            <a:ext cx="86085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306978" y="2894785"/>
            <a:ext cx="86082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00"/>
              <a:buChar char="▪"/>
              <a:defRPr>
                <a:solidFill>
                  <a:schemeClr val="lt1"/>
                </a:solidFill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2" type="body"/>
          </p:nvPr>
        </p:nvSpPr>
        <p:spPr>
          <a:xfrm>
            <a:off x="306978" y="3562396"/>
            <a:ext cx="86082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00"/>
              <a:buChar char="▪"/>
              <a:defRPr>
                <a:solidFill>
                  <a:schemeClr val="lt1"/>
                </a:solidFill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3">
            <a:alphaModFix/>
          </a:blip>
          <a:srcRect b="0" l="-16667" r="-16666" t="0"/>
          <a:stretch/>
        </p:blipFill>
        <p:spPr>
          <a:xfrm>
            <a:off x="-151487" y="178492"/>
            <a:ext cx="2186427" cy="400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Text" type="obj">
  <p:cSld name="OBJECT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248709" y="0"/>
            <a:ext cx="86466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1FA3"/>
              </a:buClr>
              <a:buSzPts val="1800"/>
              <a:buFont typeface="Arial"/>
              <a:buNone/>
              <a:defRPr>
                <a:solidFill>
                  <a:srgbClr val="011FA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248709" y="743013"/>
            <a:ext cx="8646600" cy="40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ED7C24"/>
              </a:buClr>
              <a:buSzPts val="2100"/>
              <a:buFont typeface="Noto Sans Symbols"/>
              <a:buChar char="▪"/>
              <a:defRPr>
                <a:solidFill>
                  <a:srgbClr val="3F3F3F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800"/>
              <a:buFont typeface="Noto Sans Symbols"/>
              <a:buChar char="▪"/>
              <a:defRPr>
                <a:solidFill>
                  <a:srgbClr val="3F3F3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500"/>
              <a:buFont typeface="Noto Sans Symbols"/>
              <a:buChar char="▪"/>
              <a:defRPr>
                <a:solidFill>
                  <a:srgbClr val="3F3F3F"/>
                </a:solidFill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350"/>
              <a:buFont typeface="Noto Sans Symbols"/>
              <a:buChar char="▪"/>
              <a:defRPr>
                <a:solidFill>
                  <a:srgbClr val="3F3F3F"/>
                </a:solidFill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350"/>
              <a:buFont typeface="Noto Sans Symbols"/>
              <a:buChar char="▪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560270" y="4880613"/>
            <a:ext cx="6156600" cy="14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Content - Right Image">
  <p:cSld name="Left Content - Right Image">
    <p:bg>
      <p:bgPr>
        <a:solidFill>
          <a:schemeClr val="lt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285750" y="2"/>
            <a:ext cx="86805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1FA3"/>
              </a:buClr>
              <a:buSzPts val="1800"/>
              <a:buFont typeface="Arial"/>
              <a:buNone/>
              <a:defRPr>
                <a:solidFill>
                  <a:srgbClr val="011FA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285750" y="736664"/>
            <a:ext cx="4286400" cy="40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ED7C24"/>
              </a:buClr>
              <a:buSzPts val="2100"/>
              <a:buChar char="▪"/>
              <a:defRPr>
                <a:solidFill>
                  <a:srgbClr val="3F3F3F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800"/>
              <a:buChar char="▪"/>
              <a:defRPr>
                <a:solidFill>
                  <a:srgbClr val="3F3F3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500"/>
              <a:buChar char="▪"/>
              <a:defRPr>
                <a:solidFill>
                  <a:srgbClr val="3F3F3F"/>
                </a:solidFill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350"/>
              <a:buChar char="▪"/>
              <a:defRPr>
                <a:solidFill>
                  <a:srgbClr val="3F3F3F"/>
                </a:solidFill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350"/>
              <a:buChar char="▪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560270" y="4880613"/>
            <a:ext cx="6156600" cy="14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Title">
  <p:cSld name="Blank with Title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285751" y="2"/>
            <a:ext cx="85719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1FA3"/>
              </a:buClr>
              <a:buSzPts val="1800"/>
              <a:buFont typeface="Arial"/>
              <a:buNone/>
              <a:defRPr>
                <a:solidFill>
                  <a:srgbClr val="011FA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1" type="ftr"/>
          </p:nvPr>
        </p:nvSpPr>
        <p:spPr>
          <a:xfrm>
            <a:off x="560270" y="4880613"/>
            <a:ext cx="6156600" cy="14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 Image - Left Content">
  <p:cSld name="Right Image - Left Conten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285751" y="2"/>
            <a:ext cx="85719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1FA3"/>
              </a:buClr>
              <a:buSzPts val="1800"/>
              <a:buFont typeface="Arial"/>
              <a:buNone/>
              <a:defRPr>
                <a:solidFill>
                  <a:srgbClr val="011FA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1760" y="736664"/>
            <a:ext cx="4286400" cy="40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ED7C24"/>
              </a:buClr>
              <a:buSzPts val="2100"/>
              <a:buChar char="▪"/>
              <a:defRPr>
                <a:solidFill>
                  <a:srgbClr val="3F3F3F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800"/>
              <a:buChar char="▪"/>
              <a:defRPr>
                <a:solidFill>
                  <a:srgbClr val="3F3F3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500"/>
              <a:buChar char="▪"/>
              <a:defRPr>
                <a:solidFill>
                  <a:srgbClr val="3F3F3F"/>
                </a:solidFill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350"/>
              <a:buChar char="▪"/>
              <a:defRPr>
                <a:solidFill>
                  <a:srgbClr val="3F3F3F"/>
                </a:solidFill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350"/>
              <a:buChar char="▪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1" type="ftr"/>
          </p:nvPr>
        </p:nvSpPr>
        <p:spPr>
          <a:xfrm>
            <a:off x="560270" y="4880613"/>
            <a:ext cx="6156600" cy="14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bg>
      <p:bgPr>
        <a:solidFill>
          <a:schemeClr val="lt1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idx="11" type="ftr"/>
          </p:nvPr>
        </p:nvSpPr>
        <p:spPr>
          <a:xfrm>
            <a:off x="560270" y="4880613"/>
            <a:ext cx="6156600" cy="14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d Chart" showMasterSp="0">
  <p:cSld name="Quad Char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710790" y="120322"/>
            <a:ext cx="81471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1FA3"/>
              </a:buClr>
              <a:buSzPts val="1800"/>
              <a:buFont typeface="Arial"/>
              <a:buNone/>
              <a:defRPr>
                <a:solidFill>
                  <a:srgbClr val="011FA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285750" y="1045427"/>
            <a:ext cx="4138500" cy="15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75" lIns="91425" spcFirstLastPara="1" rIns="182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ED7C24"/>
              </a:buClr>
              <a:buSzPts val="1800"/>
              <a:buChar char="▪"/>
              <a:defRPr sz="1800">
                <a:solidFill>
                  <a:srgbClr val="3F3F3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500"/>
              <a:buChar char="▪"/>
              <a:defRPr sz="1500">
                <a:solidFill>
                  <a:srgbClr val="3F3F3F"/>
                </a:solidFill>
              </a:defRPr>
            </a:lvl2pPr>
            <a:lvl3pPr indent="-314325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350"/>
              <a:buChar char="▪"/>
              <a:defRPr sz="1350">
                <a:solidFill>
                  <a:srgbClr val="3F3F3F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200"/>
              <a:buChar char="▪"/>
              <a:defRPr sz="1200">
                <a:solidFill>
                  <a:srgbClr val="3F3F3F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200"/>
              <a:buChar char="▪"/>
              <a:defRPr sz="1200"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0"/>
          <p:cNvSpPr/>
          <p:nvPr/>
        </p:nvSpPr>
        <p:spPr>
          <a:xfrm>
            <a:off x="8492067" y="4781373"/>
            <a:ext cx="449700" cy="342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20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20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0"/>
          <p:cNvSpPr txBox="1"/>
          <p:nvPr/>
        </p:nvSpPr>
        <p:spPr>
          <a:xfrm>
            <a:off x="285750" y="4884422"/>
            <a:ext cx="984900" cy="21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zh-CN" sz="825" u="none" cap="none" strike="noStrike">
                <a:solidFill>
                  <a:srgbClr val="0020A5"/>
                </a:solidFill>
                <a:latin typeface="Arial"/>
                <a:ea typeface="Arial"/>
                <a:cs typeface="Arial"/>
                <a:sym typeface="Arial"/>
              </a:rPr>
              <a:t>CONTACT:</a:t>
            </a:r>
            <a:endParaRPr/>
          </a:p>
        </p:txBody>
      </p:sp>
      <p:cxnSp>
        <p:nvCxnSpPr>
          <p:cNvPr id="51" name="Google Shape;51;p10"/>
          <p:cNvCxnSpPr/>
          <p:nvPr/>
        </p:nvCxnSpPr>
        <p:spPr>
          <a:xfrm>
            <a:off x="285750" y="2708945"/>
            <a:ext cx="8571900" cy="0"/>
          </a:xfrm>
          <a:prstGeom prst="straightConnector1">
            <a:avLst/>
          </a:prstGeom>
          <a:noFill/>
          <a:ln cap="flat" cmpd="sng" w="9525">
            <a:solidFill>
              <a:srgbClr val="0020A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" name="Google Shape;52;p10"/>
          <p:cNvCxnSpPr/>
          <p:nvPr/>
        </p:nvCxnSpPr>
        <p:spPr>
          <a:xfrm rot="10800000">
            <a:off x="4572000" y="673693"/>
            <a:ext cx="0" cy="4010700"/>
          </a:xfrm>
          <a:prstGeom prst="straightConnector1">
            <a:avLst/>
          </a:prstGeom>
          <a:noFill/>
          <a:ln cap="flat" cmpd="sng" w="9525">
            <a:solidFill>
              <a:srgbClr val="0020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3" name="Google Shape;53;p10"/>
          <p:cNvSpPr txBox="1"/>
          <p:nvPr>
            <p:ph idx="2" type="body"/>
          </p:nvPr>
        </p:nvSpPr>
        <p:spPr>
          <a:xfrm>
            <a:off x="285750" y="707594"/>
            <a:ext cx="41385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sz="1800"/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4" name="Google Shape;5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28830" y="120325"/>
            <a:ext cx="381961" cy="38196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0"/>
          <p:cNvSpPr txBox="1"/>
          <p:nvPr>
            <p:ph idx="3" type="body"/>
          </p:nvPr>
        </p:nvSpPr>
        <p:spPr>
          <a:xfrm>
            <a:off x="1207919" y="4868552"/>
            <a:ext cx="60939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b="0" i="0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4" type="body"/>
          </p:nvPr>
        </p:nvSpPr>
        <p:spPr>
          <a:xfrm>
            <a:off x="285750" y="3123611"/>
            <a:ext cx="4138500" cy="15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75" lIns="91425" spcFirstLastPara="1" rIns="182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ED7C24"/>
              </a:buClr>
              <a:buSzPts val="1800"/>
              <a:buChar char="▪"/>
              <a:defRPr sz="1800">
                <a:solidFill>
                  <a:srgbClr val="3F3F3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500"/>
              <a:buChar char="▪"/>
              <a:defRPr sz="1500">
                <a:solidFill>
                  <a:srgbClr val="3F3F3F"/>
                </a:solidFill>
              </a:defRPr>
            </a:lvl2pPr>
            <a:lvl3pPr indent="-314325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350"/>
              <a:buChar char="▪"/>
              <a:defRPr sz="1350">
                <a:solidFill>
                  <a:srgbClr val="3F3F3F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200"/>
              <a:buChar char="▪"/>
              <a:defRPr sz="1200">
                <a:solidFill>
                  <a:srgbClr val="3F3F3F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200"/>
              <a:buChar char="▪"/>
              <a:defRPr sz="1200"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5" type="body"/>
          </p:nvPr>
        </p:nvSpPr>
        <p:spPr>
          <a:xfrm>
            <a:off x="285750" y="2785778"/>
            <a:ext cx="41385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sz="1800"/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6" type="body"/>
          </p:nvPr>
        </p:nvSpPr>
        <p:spPr>
          <a:xfrm>
            <a:off x="4726132" y="3123611"/>
            <a:ext cx="4138500" cy="15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75" lIns="91425" spcFirstLastPara="1" rIns="182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ED7C24"/>
              </a:buClr>
              <a:buSzPts val="1800"/>
              <a:buChar char="▪"/>
              <a:defRPr sz="1800">
                <a:solidFill>
                  <a:srgbClr val="3F3F3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500"/>
              <a:buChar char="▪"/>
              <a:defRPr sz="1500">
                <a:solidFill>
                  <a:srgbClr val="3F3F3F"/>
                </a:solidFill>
              </a:defRPr>
            </a:lvl2pPr>
            <a:lvl3pPr indent="-314325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350"/>
              <a:buChar char="▪"/>
              <a:defRPr sz="1350">
                <a:solidFill>
                  <a:srgbClr val="3F3F3F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200"/>
              <a:buChar char="▪"/>
              <a:defRPr sz="1200">
                <a:solidFill>
                  <a:srgbClr val="3F3F3F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200"/>
              <a:buChar char="▪"/>
              <a:defRPr sz="1200"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7" type="body"/>
          </p:nvPr>
        </p:nvSpPr>
        <p:spPr>
          <a:xfrm>
            <a:off x="4726131" y="2785778"/>
            <a:ext cx="41385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sz="1800"/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0"/>
          <p:cNvSpPr/>
          <p:nvPr>
            <p:ph idx="8" type="pic"/>
          </p:nvPr>
        </p:nvSpPr>
        <p:spPr>
          <a:xfrm>
            <a:off x="4725591" y="707232"/>
            <a:ext cx="4132800" cy="19311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10"/>
          <p:cNvSpPr txBox="1"/>
          <p:nvPr>
            <p:ph idx="9" type="body"/>
          </p:nvPr>
        </p:nvSpPr>
        <p:spPr>
          <a:xfrm>
            <a:off x="7301753" y="4884422"/>
            <a:ext cx="1130400" cy="16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825"/>
              <a:buNone/>
              <a:defRPr b="1" i="0" sz="825">
                <a:solidFill>
                  <a:srgbClr val="0020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85751" y="2"/>
            <a:ext cx="85719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1FA3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011FA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85750" y="736664"/>
            <a:ext cx="8571900" cy="40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ED7C24"/>
              </a:buClr>
              <a:buSzPts val="2100"/>
              <a:buFont typeface="Noto Sans Symbols"/>
              <a:buChar char="▪"/>
              <a:defRPr b="0" i="0" sz="2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marR="0" rtl="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marR="0" rtl="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D7C24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" name="Google Shape;8;p1"/>
          <p:cNvCxnSpPr/>
          <p:nvPr/>
        </p:nvCxnSpPr>
        <p:spPr>
          <a:xfrm>
            <a:off x="285750" y="4952823"/>
            <a:ext cx="8571900" cy="0"/>
          </a:xfrm>
          <a:prstGeom prst="straightConnector1">
            <a:avLst/>
          </a:prstGeom>
          <a:noFill/>
          <a:ln cap="flat" cmpd="sng" w="9525">
            <a:solidFill>
              <a:srgbClr val="0020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" name="Google Shape;9;p1"/>
          <p:cNvSpPr/>
          <p:nvPr/>
        </p:nvSpPr>
        <p:spPr>
          <a:xfrm>
            <a:off x="8184634" y="4862061"/>
            <a:ext cx="482100" cy="17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900" u="none" cap="none" strike="noStrike">
                <a:solidFill>
                  <a:srgbClr val="0020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20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"/>
          <p:cNvSpPr txBox="1"/>
          <p:nvPr>
            <p:ph idx="11" type="ftr"/>
          </p:nvPr>
        </p:nvSpPr>
        <p:spPr>
          <a:xfrm>
            <a:off x="560270" y="4880613"/>
            <a:ext cx="6156600" cy="14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mc:AlternateContent>
    <mc:Choice Requires="p14">
      <p:transition p14:dur="250">
        <p:fade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Project Lung</a:t>
            </a:r>
            <a:endParaRPr/>
          </a:p>
        </p:txBody>
      </p:sp>
      <p:sp>
        <p:nvSpPr>
          <p:cNvPr id="324" name="Google Shape;324;p20"/>
          <p:cNvSpPr txBox="1"/>
          <p:nvPr>
            <p:ph idx="1" type="subTitle"/>
          </p:nvPr>
        </p:nvSpPr>
        <p:spPr>
          <a:xfrm>
            <a:off x="2040225" y="2904375"/>
            <a:ext cx="4870200" cy="792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i="1" lang="zh-CN" sz="2000"/>
              <a:t>Xin Ma, </a:t>
            </a:r>
            <a:r>
              <a:rPr b="1" i="1" lang="zh-CN" sz="2000"/>
              <a:t>Yuyang Zhang </a:t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9"/>
          <p:cNvSpPr txBox="1"/>
          <p:nvPr>
            <p:ph idx="1" type="body"/>
          </p:nvPr>
        </p:nvSpPr>
        <p:spPr>
          <a:xfrm>
            <a:off x="311700" y="1005450"/>
            <a:ext cx="8520600" cy="356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spcBef>
                <a:spcPts val="75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The nuclei that have </a:t>
            </a:r>
            <a:r>
              <a:rPr lang="zh-CN" sz="2400"/>
              <a:t>high intensity</a:t>
            </a:r>
            <a:r>
              <a:rPr lang="zh-CN" sz="2400"/>
              <a:t> (</a:t>
            </a:r>
            <a:r>
              <a:rPr lang="zh-CN" sz="2400"/>
              <a:t>green</a:t>
            </a:r>
            <a:r>
              <a:rPr lang="zh-CN" sz="2400"/>
              <a:t>) are distributed in the main tissue of lung cells.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The secondary tissue of lung cells is mostly composed of nuclei that have low intensity(yellow and light blue)</a:t>
            </a:r>
            <a:endParaRPr sz="2400"/>
          </a:p>
        </p:txBody>
      </p:sp>
      <p:sp>
        <p:nvSpPr>
          <p:cNvPr id="384" name="Google Shape;384;p29"/>
          <p:cNvSpPr txBox="1"/>
          <p:nvPr>
            <p:ph type="title"/>
          </p:nvPr>
        </p:nvSpPr>
        <p:spPr>
          <a:xfrm>
            <a:off x="311700" y="235775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/>
              <a:t>Observation of </a:t>
            </a:r>
            <a:r>
              <a:rPr lang="zh-CN" sz="2400"/>
              <a:t>lung’s H&amp;E and CODEX pipeline result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0"/>
          <p:cNvSpPr txBox="1"/>
          <p:nvPr>
            <p:ph type="ctrTitle"/>
          </p:nvPr>
        </p:nvSpPr>
        <p:spPr>
          <a:xfrm>
            <a:off x="311700" y="744575"/>
            <a:ext cx="8520600" cy="2701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Pipeline of </a:t>
            </a:r>
            <a:r>
              <a:rPr lang="zh-CN"/>
              <a:t>kidney with glom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40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2"/>
          <p:cNvSpPr txBox="1"/>
          <p:nvPr>
            <p:ph type="title"/>
          </p:nvPr>
        </p:nvSpPr>
        <p:spPr>
          <a:xfrm>
            <a:off x="311700" y="235775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/>
              <a:t>Pipeline of kidney with glom (Annotated glom images)</a:t>
            </a:r>
            <a:endParaRPr/>
          </a:p>
        </p:txBody>
      </p:sp>
      <p:pic>
        <p:nvPicPr>
          <p:cNvPr id="400" name="Google Shape;40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5038" y="1065475"/>
            <a:ext cx="4733925" cy="33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3"/>
          <p:cNvSpPr txBox="1"/>
          <p:nvPr>
            <p:ph type="title"/>
          </p:nvPr>
        </p:nvSpPr>
        <p:spPr>
          <a:xfrm>
            <a:off x="311700" y="305525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/>
              <a:t>Pipeline of kidney with glom</a:t>
            </a:r>
            <a:endParaRPr/>
          </a:p>
        </p:txBody>
      </p:sp>
      <p:pic>
        <p:nvPicPr>
          <p:cNvPr id="406" name="Google Shape;4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5525" y="960875"/>
            <a:ext cx="4676775" cy="3819525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33"/>
          <p:cNvSpPr txBox="1"/>
          <p:nvPr/>
        </p:nvSpPr>
        <p:spPr>
          <a:xfrm>
            <a:off x="598625" y="1179800"/>
            <a:ext cx="3365100" cy="3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100"/>
              <a:buAutoNum type="arabicPeriod"/>
            </a:pPr>
            <a:r>
              <a:rPr lang="zh-CN" sz="2100">
                <a:solidFill>
                  <a:srgbClr val="3F3F3F"/>
                </a:solidFill>
              </a:rPr>
              <a:t>Nuclei segmentation</a:t>
            </a:r>
            <a:endParaRPr sz="2100">
              <a:solidFill>
                <a:srgbClr val="3F3F3F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100"/>
              <a:buAutoNum type="arabicPeriod"/>
            </a:pPr>
            <a:r>
              <a:rPr lang="zh-CN" sz="2100">
                <a:solidFill>
                  <a:srgbClr val="3F3F3F"/>
                </a:solidFill>
              </a:rPr>
              <a:t>Feature extraction</a:t>
            </a:r>
            <a:endParaRPr sz="2100">
              <a:solidFill>
                <a:srgbClr val="3F3F3F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100"/>
              <a:buAutoNum type="arabicPeriod"/>
            </a:pPr>
            <a:r>
              <a:rPr lang="zh-CN" sz="2100">
                <a:solidFill>
                  <a:srgbClr val="3F3F3F"/>
                </a:solidFill>
              </a:rPr>
              <a:t>Kmean cluster</a:t>
            </a:r>
            <a:endParaRPr sz="210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4"/>
          <p:cNvSpPr txBox="1"/>
          <p:nvPr>
            <p:ph type="title"/>
          </p:nvPr>
        </p:nvSpPr>
        <p:spPr>
          <a:xfrm>
            <a:off x="311700" y="235775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/>
              <a:t>Pipeline of kidney with glom (Map back to H&amp;E image)</a:t>
            </a:r>
            <a:endParaRPr/>
          </a:p>
        </p:txBody>
      </p:sp>
      <p:pic>
        <p:nvPicPr>
          <p:cNvPr id="413" name="Google Shape;41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0738" y="808475"/>
            <a:ext cx="5082532" cy="403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5"/>
          <p:cNvSpPr txBox="1"/>
          <p:nvPr>
            <p:ph idx="1" type="body"/>
          </p:nvPr>
        </p:nvSpPr>
        <p:spPr>
          <a:xfrm>
            <a:off x="311700" y="1005450"/>
            <a:ext cx="8520600" cy="356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spcBef>
                <a:spcPts val="75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M</a:t>
            </a:r>
            <a:r>
              <a:rPr lang="zh-CN" sz="2400"/>
              <a:t>iddle part of most glomeruli is composed of most high-intensity nuclei (blue), while most of the nuclei in the edge part are low-intensity (green)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No glomerulus whose center is mostly composed of low-intensity nuclei </a:t>
            </a:r>
            <a:r>
              <a:rPr lang="zh-CN" sz="2400"/>
              <a:t>(green)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The middle part of few glomerulus is composed of mixed high-intensity and low-intensity nuclei</a:t>
            </a:r>
            <a:endParaRPr sz="2400"/>
          </a:p>
        </p:txBody>
      </p:sp>
      <p:sp>
        <p:nvSpPr>
          <p:cNvPr id="419" name="Google Shape;419;p35"/>
          <p:cNvSpPr txBox="1"/>
          <p:nvPr>
            <p:ph type="title"/>
          </p:nvPr>
        </p:nvSpPr>
        <p:spPr>
          <a:xfrm>
            <a:off x="311700" y="235775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/>
              <a:t>Observation of kidney with glom pipeline result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6"/>
          <p:cNvSpPr txBox="1"/>
          <p:nvPr>
            <p:ph idx="1" type="body"/>
          </p:nvPr>
        </p:nvSpPr>
        <p:spPr>
          <a:xfrm>
            <a:off x="311700" y="900850"/>
            <a:ext cx="8520600" cy="366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zh-CN" sz="2400"/>
              <a:t>We speculate that when a cell is more metabolically active, its nuclei appear more intense when viewed under a microscope, and vice versa. So we conclude that:</a:t>
            </a:r>
            <a:endParaRPr sz="2400"/>
          </a:p>
          <a:p>
            <a:pPr indent="-381000" lvl="0" marL="457200" rtl="0" algn="l">
              <a:spcBef>
                <a:spcPts val="750"/>
              </a:spcBef>
              <a:spcAft>
                <a:spcPts val="0"/>
              </a:spcAft>
              <a:buSzPts val="2400"/>
              <a:buChar char="▪"/>
            </a:pPr>
            <a:r>
              <a:rPr lang="zh-CN" sz="2400"/>
              <a:t>Cells with higher intensity nuclei are more active and responsible for specific biological functions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zh-CN" sz="2400"/>
              <a:t>Cells with lower intensity nuclei play a role in structural support and maintenance of the surrounding environment.</a:t>
            </a:r>
            <a:endParaRPr sz="2400"/>
          </a:p>
        </p:txBody>
      </p:sp>
      <p:sp>
        <p:nvSpPr>
          <p:cNvPr id="425" name="Google Shape;425;p36"/>
          <p:cNvSpPr txBox="1"/>
          <p:nvPr>
            <p:ph type="title"/>
          </p:nvPr>
        </p:nvSpPr>
        <p:spPr>
          <a:xfrm>
            <a:off x="311700" y="235775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/>
              <a:t>Result/Discussion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7"/>
          <p:cNvSpPr txBox="1"/>
          <p:nvPr>
            <p:ph type="ctrTitle"/>
          </p:nvPr>
        </p:nvSpPr>
        <p:spPr>
          <a:xfrm>
            <a:off x="311700" y="1301850"/>
            <a:ext cx="8520600" cy="1917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1"/>
          <p:cNvSpPr txBox="1"/>
          <p:nvPr>
            <p:ph type="ctrTitle"/>
          </p:nvPr>
        </p:nvSpPr>
        <p:spPr>
          <a:xfrm>
            <a:off x="311700" y="744575"/>
            <a:ext cx="8520600" cy="2701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Pipeline of lung’s H&amp;E and CODEX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504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3"/>
          <p:cNvSpPr txBox="1"/>
          <p:nvPr>
            <p:ph type="title"/>
          </p:nvPr>
        </p:nvSpPr>
        <p:spPr>
          <a:xfrm>
            <a:off x="311700" y="218350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/>
              <a:t>Pipeline of lung’s H&amp;E and CODEX (Image registration)</a:t>
            </a:r>
            <a:endParaRPr sz="2400"/>
          </a:p>
        </p:txBody>
      </p:sp>
      <p:sp>
        <p:nvSpPr>
          <p:cNvPr id="340" name="Google Shape;340;p23"/>
          <p:cNvSpPr txBox="1"/>
          <p:nvPr/>
        </p:nvSpPr>
        <p:spPr>
          <a:xfrm>
            <a:off x="1588286" y="1040313"/>
            <a:ext cx="8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>
                <a:solidFill>
                  <a:srgbClr val="3F3F3F"/>
                </a:solidFill>
              </a:rPr>
              <a:t>H&amp;E</a:t>
            </a:r>
            <a:endParaRPr sz="2100">
              <a:solidFill>
                <a:srgbClr val="3F3F3F"/>
              </a:solidFill>
            </a:endParaRPr>
          </a:p>
        </p:txBody>
      </p:sp>
      <p:sp>
        <p:nvSpPr>
          <p:cNvPr id="341" name="Google Shape;341;p23"/>
          <p:cNvSpPr txBox="1"/>
          <p:nvPr/>
        </p:nvSpPr>
        <p:spPr>
          <a:xfrm>
            <a:off x="4286811" y="1040325"/>
            <a:ext cx="8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>
                <a:solidFill>
                  <a:srgbClr val="3F3F3F"/>
                </a:solidFill>
              </a:rPr>
              <a:t>DAPI</a:t>
            </a:r>
            <a:endParaRPr sz="2100">
              <a:solidFill>
                <a:srgbClr val="3F3F3F"/>
              </a:solidFill>
            </a:endParaRPr>
          </a:p>
        </p:txBody>
      </p:sp>
      <p:pic>
        <p:nvPicPr>
          <p:cNvPr id="342" name="Google Shape;3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250" y="1667231"/>
            <a:ext cx="2576475" cy="2527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1775" y="1687800"/>
            <a:ext cx="2576475" cy="2527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0300" y="1726600"/>
            <a:ext cx="2375300" cy="2409233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3"/>
          <p:cNvSpPr txBox="1"/>
          <p:nvPr/>
        </p:nvSpPr>
        <p:spPr>
          <a:xfrm>
            <a:off x="6769551" y="1040325"/>
            <a:ext cx="103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>
                <a:solidFill>
                  <a:srgbClr val="3F3F3F"/>
                </a:solidFill>
              </a:rPr>
              <a:t>Result</a:t>
            </a:r>
            <a:endParaRPr sz="210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4"/>
          <p:cNvSpPr txBox="1"/>
          <p:nvPr>
            <p:ph type="title"/>
          </p:nvPr>
        </p:nvSpPr>
        <p:spPr>
          <a:xfrm>
            <a:off x="311700" y="218350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/>
              <a:t>Pipeline of lung’s H&amp;E and CODEX (Image registration)</a:t>
            </a:r>
            <a:endParaRPr sz="2400"/>
          </a:p>
        </p:txBody>
      </p:sp>
      <p:pic>
        <p:nvPicPr>
          <p:cNvPr id="351" name="Google Shape;3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00" y="791050"/>
            <a:ext cx="3954601" cy="40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8626" y="791050"/>
            <a:ext cx="3954601" cy="404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5"/>
          <p:cNvSpPr txBox="1"/>
          <p:nvPr>
            <p:ph type="title"/>
          </p:nvPr>
        </p:nvSpPr>
        <p:spPr>
          <a:xfrm>
            <a:off x="311700" y="235775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/>
              <a:t>Pipeline of </a:t>
            </a:r>
            <a:r>
              <a:rPr lang="zh-CN" sz="2400"/>
              <a:t>lung’s H&amp;E and CODEX (Nuclei segmentation)</a:t>
            </a:r>
            <a:endParaRPr/>
          </a:p>
        </p:txBody>
      </p:sp>
      <p:pic>
        <p:nvPicPr>
          <p:cNvPr id="358" name="Google Shape;3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08488"/>
            <a:ext cx="3937576" cy="403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875" y="832863"/>
            <a:ext cx="4048125" cy="398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6"/>
          <p:cNvSpPr txBox="1"/>
          <p:nvPr>
            <p:ph type="title"/>
          </p:nvPr>
        </p:nvSpPr>
        <p:spPr>
          <a:xfrm>
            <a:off x="311700" y="235800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/>
              <a:t>Pipeline of lung’s H&amp;E and CODEX (Feature extraction)</a:t>
            </a:r>
            <a:endParaRPr sz="2400"/>
          </a:p>
        </p:txBody>
      </p:sp>
      <p:sp>
        <p:nvSpPr>
          <p:cNvPr id="365" name="Google Shape;365;p26"/>
          <p:cNvSpPr txBox="1"/>
          <p:nvPr/>
        </p:nvSpPr>
        <p:spPr>
          <a:xfrm>
            <a:off x="426900" y="1069100"/>
            <a:ext cx="798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>
                <a:solidFill>
                  <a:srgbClr val="3F3F3F"/>
                </a:solidFill>
              </a:rPr>
              <a:t>The feature matrix size is (736, 140)</a:t>
            </a:r>
            <a:endParaRPr sz="2100">
              <a:solidFill>
                <a:srgbClr val="3F3F3F"/>
              </a:solidFill>
            </a:endParaRPr>
          </a:p>
        </p:txBody>
      </p:sp>
      <p:pic>
        <p:nvPicPr>
          <p:cNvPr id="366" name="Google Shape;3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94200"/>
            <a:ext cx="8839198" cy="2106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/>
              <a:t>Pipeline of lung’s H&amp;E and CODEX (Leiden cluster)</a:t>
            </a:r>
            <a:endParaRPr sz="2400"/>
          </a:p>
        </p:txBody>
      </p:sp>
      <p:pic>
        <p:nvPicPr>
          <p:cNvPr id="372" name="Google Shape;3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0675" y="865325"/>
            <a:ext cx="5522626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8"/>
          <p:cNvSpPr txBox="1"/>
          <p:nvPr>
            <p:ph type="title"/>
          </p:nvPr>
        </p:nvSpPr>
        <p:spPr>
          <a:xfrm>
            <a:off x="311700" y="253225"/>
            <a:ext cx="8520600" cy="57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400"/>
              <a:t>Pipeline of lung’s H&amp;E and CODEX (Map back to H&amp;E)</a:t>
            </a:r>
            <a:endParaRPr sz="2400"/>
          </a:p>
        </p:txBody>
      </p:sp>
      <p:pic>
        <p:nvPicPr>
          <p:cNvPr id="378" name="Google Shape;3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7938" y="825925"/>
            <a:ext cx="4048125" cy="398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